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3" r:id="rId17"/>
    <p:sldId id="270" r:id="rId18"/>
    <p:sldId id="271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822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232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314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0018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414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060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599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030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6653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07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0031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333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891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0541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775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2978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241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0D2E52F-7E3E-466B-AFC4-5D15CC0E170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F0F70AF-BD3C-4BAC-B8BF-39F8BAD98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135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47741" y="991674"/>
            <a:ext cx="8306873" cy="4488757"/>
          </a:xfrm>
        </p:spPr>
        <p:txBody>
          <a:bodyPr>
            <a:normAutofit/>
          </a:bodyPr>
          <a:lstStyle/>
          <a:p>
            <a:r>
              <a:rPr lang="ru-RU" sz="4400" b="1" dirty="0"/>
              <a:t>Динамические структуры данных. Линейный список. Однонаправленный и двунаправленный. 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b="1" dirty="0"/>
              <a:t>Сортировка на основе линейных списков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3093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6005" y="702372"/>
            <a:ext cx="10553162" cy="5505245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где информационное поле – это </a:t>
            </a:r>
            <a:r>
              <a:rPr lang="ru-RU" b="1" dirty="0"/>
              <a:t>поле</a:t>
            </a:r>
            <a:r>
              <a:rPr lang="ru-RU" dirty="0"/>
              <a:t> любого, ранее объявленного или стандартного, типа;</a:t>
            </a:r>
          </a:p>
          <a:p>
            <a:r>
              <a:rPr lang="ru-RU" dirty="0"/>
              <a:t>адресное поле 1 – это </a:t>
            </a:r>
            <a:r>
              <a:rPr lang="ru-RU" b="1" dirty="0"/>
              <a:t>указатель</a:t>
            </a:r>
            <a:r>
              <a:rPr lang="ru-RU" dirty="0"/>
              <a:t> на </a:t>
            </a:r>
            <a:r>
              <a:rPr lang="ru-RU" b="1" dirty="0"/>
              <a:t>объект</a:t>
            </a:r>
            <a:r>
              <a:rPr lang="ru-RU" dirty="0"/>
              <a:t> того же типа, что и определяемая структура, в него записывается </a:t>
            </a:r>
            <a:r>
              <a:rPr lang="ru-RU" b="1" dirty="0" smtClean="0"/>
              <a:t>адрес</a:t>
            </a:r>
            <a:r>
              <a:rPr lang="en-US" b="1" dirty="0" smtClean="0"/>
              <a:t> </a:t>
            </a:r>
            <a:r>
              <a:rPr lang="ru-RU" dirty="0" smtClean="0"/>
              <a:t>следующего </a:t>
            </a:r>
            <a:r>
              <a:rPr lang="ru-RU" dirty="0"/>
              <a:t>элемента списка ;</a:t>
            </a:r>
          </a:p>
          <a:p>
            <a:r>
              <a:rPr lang="ru-RU" dirty="0"/>
              <a:t>адресное поле 2 – это </a:t>
            </a:r>
            <a:r>
              <a:rPr lang="ru-RU" b="1" dirty="0"/>
              <a:t>указатель</a:t>
            </a:r>
            <a:r>
              <a:rPr lang="ru-RU" dirty="0"/>
              <a:t> на </a:t>
            </a:r>
            <a:r>
              <a:rPr lang="ru-RU" b="1" dirty="0"/>
              <a:t>объект</a:t>
            </a:r>
            <a:r>
              <a:rPr lang="ru-RU" dirty="0"/>
              <a:t> того же типа, что и определяемая структура, в него записывается </a:t>
            </a:r>
            <a:r>
              <a:rPr lang="ru-RU" b="1" dirty="0" smtClean="0"/>
              <a:t>адрес</a:t>
            </a:r>
            <a:r>
              <a:rPr lang="en-US" i="1" dirty="0" smtClean="0"/>
              <a:t> </a:t>
            </a:r>
            <a:r>
              <a:rPr lang="ru-RU" dirty="0" smtClean="0"/>
              <a:t>предыдущего </a:t>
            </a:r>
            <a:r>
              <a:rPr lang="ru-RU" dirty="0"/>
              <a:t>элемента списка.</a:t>
            </a:r>
          </a:p>
          <a:p>
            <a:r>
              <a:rPr lang="ru-RU" dirty="0"/>
              <a:t>Например:</a:t>
            </a:r>
          </a:p>
          <a:p>
            <a:r>
              <a:rPr lang="ru-RU" dirty="0" err="1"/>
              <a:t>struct</a:t>
            </a:r>
            <a:r>
              <a:rPr lang="ru-RU" dirty="0"/>
              <a:t> </a:t>
            </a:r>
            <a:r>
              <a:rPr lang="ru-RU" dirty="0" err="1"/>
              <a:t>list</a:t>
            </a:r>
            <a:r>
              <a:rPr lang="ru-RU" dirty="0"/>
              <a:t> { </a:t>
            </a:r>
          </a:p>
          <a:p>
            <a:r>
              <a:rPr lang="ru-RU" dirty="0"/>
              <a:t>       </a:t>
            </a:r>
            <a:r>
              <a:rPr lang="ru-RU" dirty="0" err="1"/>
              <a:t>type</a:t>
            </a:r>
            <a:r>
              <a:rPr lang="ru-RU" dirty="0"/>
              <a:t> </a:t>
            </a:r>
            <a:r>
              <a:rPr lang="ru-RU" dirty="0" err="1"/>
              <a:t>elem</a:t>
            </a:r>
            <a:r>
              <a:rPr lang="ru-RU" dirty="0"/>
              <a:t> ;</a:t>
            </a:r>
          </a:p>
          <a:p>
            <a:r>
              <a:rPr lang="ru-RU" dirty="0"/>
              <a:t>       </a:t>
            </a:r>
            <a:r>
              <a:rPr lang="ru-RU" dirty="0" err="1"/>
              <a:t>list</a:t>
            </a:r>
            <a:r>
              <a:rPr lang="ru-RU" dirty="0"/>
              <a:t> *</a:t>
            </a:r>
            <a:r>
              <a:rPr lang="ru-RU" dirty="0" err="1"/>
              <a:t>next</a:t>
            </a:r>
            <a:r>
              <a:rPr lang="ru-RU" dirty="0"/>
              <a:t>, *</a:t>
            </a:r>
            <a:r>
              <a:rPr lang="ru-RU" dirty="0" err="1"/>
              <a:t>pred</a:t>
            </a:r>
            <a:r>
              <a:rPr lang="ru-RU" dirty="0"/>
              <a:t> ;</a:t>
            </a:r>
          </a:p>
          <a:p>
            <a:r>
              <a:rPr lang="ru-RU" dirty="0"/>
              <a:t>       }</a:t>
            </a:r>
          </a:p>
          <a:p>
            <a:r>
              <a:rPr lang="ru-RU" dirty="0" err="1"/>
              <a:t>list</a:t>
            </a:r>
            <a:r>
              <a:rPr lang="ru-RU" dirty="0"/>
              <a:t> *</a:t>
            </a:r>
            <a:r>
              <a:rPr lang="ru-RU" dirty="0" err="1"/>
              <a:t>headlist</a:t>
            </a:r>
            <a:r>
              <a:rPr lang="ru-RU" dirty="0"/>
              <a:t> ;</a:t>
            </a:r>
          </a:p>
          <a:p>
            <a:r>
              <a:rPr lang="ru-RU" dirty="0"/>
              <a:t>где </a:t>
            </a:r>
            <a:r>
              <a:rPr lang="ru-RU" dirty="0" err="1"/>
              <a:t>type</a:t>
            </a:r>
            <a:r>
              <a:rPr lang="ru-RU" dirty="0"/>
              <a:t> – тип информационного поля элемента списка;</a:t>
            </a:r>
          </a:p>
          <a:p>
            <a:r>
              <a:rPr lang="ru-RU" dirty="0"/>
              <a:t>*</a:t>
            </a:r>
            <a:r>
              <a:rPr lang="ru-RU" dirty="0" err="1"/>
              <a:t>next</a:t>
            </a:r>
            <a:r>
              <a:rPr lang="ru-RU" dirty="0"/>
              <a:t>, *</a:t>
            </a:r>
            <a:r>
              <a:rPr lang="ru-RU" dirty="0" err="1"/>
              <a:t>pred</a:t>
            </a:r>
            <a:r>
              <a:rPr lang="ru-RU" dirty="0"/>
              <a:t> – указатели на следующий и предыдущий элементы этой структуры соответственно.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07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8642" y="1107583"/>
            <a:ext cx="10444766" cy="5331853"/>
          </a:xfrm>
        </p:spPr>
        <p:txBody>
          <a:bodyPr>
            <a:normAutofit/>
          </a:bodyPr>
          <a:lstStyle/>
          <a:p>
            <a:r>
              <a:rPr lang="ru-RU" i="1" dirty="0"/>
              <a:t>П</a:t>
            </a:r>
            <a:r>
              <a:rPr lang="ru-RU" dirty="0"/>
              <a:t>еременная-</a:t>
            </a:r>
            <a:r>
              <a:rPr lang="ru-RU" b="1" dirty="0"/>
              <a:t>указатель</a:t>
            </a:r>
            <a:r>
              <a:rPr lang="ru-RU" dirty="0"/>
              <a:t> </a:t>
            </a:r>
            <a:r>
              <a:rPr lang="ru-RU" dirty="0" err="1"/>
              <a:t>headlist</a:t>
            </a:r>
            <a:r>
              <a:rPr lang="ru-RU" dirty="0"/>
              <a:t> задает </a:t>
            </a:r>
            <a:r>
              <a:rPr lang="ru-RU" b="1" dirty="0"/>
              <a:t>список</a:t>
            </a:r>
            <a:r>
              <a:rPr lang="ru-RU" dirty="0"/>
              <a:t> как единый программный </a:t>
            </a:r>
            <a:r>
              <a:rPr lang="ru-RU" b="1" dirty="0"/>
              <a:t>объект</a:t>
            </a:r>
            <a:r>
              <a:rPr lang="ru-RU" dirty="0"/>
              <a:t>, ее </a:t>
            </a:r>
            <a:r>
              <a:rPr lang="ru-RU" b="1" dirty="0"/>
              <a:t>значение</a:t>
            </a:r>
            <a:r>
              <a:rPr lang="ru-RU" dirty="0"/>
              <a:t> – </a:t>
            </a:r>
            <a:r>
              <a:rPr lang="ru-RU" b="1" dirty="0"/>
              <a:t>указатель</a:t>
            </a:r>
            <a:r>
              <a:rPr lang="ru-RU" dirty="0"/>
              <a:t> на первый (или заглавный) </a:t>
            </a:r>
            <a:r>
              <a:rPr lang="ru-RU" b="1" dirty="0"/>
              <a:t>элемент списка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/>
              <a:t>Основные </a:t>
            </a:r>
            <a:r>
              <a:rPr lang="ru-RU" b="1" dirty="0"/>
              <a:t>операции</a:t>
            </a:r>
            <a:r>
              <a:rPr lang="ru-RU" dirty="0"/>
              <a:t>, выполняемые над двунаправленным списком, те же, что и для однонаправленного списка. Так как </a:t>
            </a:r>
            <a:r>
              <a:rPr lang="ru-RU" b="1" dirty="0"/>
              <a:t>двунаправленный список</a:t>
            </a:r>
            <a:r>
              <a:rPr lang="ru-RU" dirty="0"/>
              <a:t> более гибкий, чем однонаправленный, то при включении элемента в </a:t>
            </a:r>
            <a:r>
              <a:rPr lang="ru-RU" b="1" dirty="0"/>
              <a:t>список</a:t>
            </a:r>
            <a:r>
              <a:rPr lang="ru-RU" dirty="0"/>
              <a:t>, нужно использовать </a:t>
            </a:r>
            <a:r>
              <a:rPr lang="ru-RU" b="1" dirty="0"/>
              <a:t>указатель</a:t>
            </a:r>
            <a:r>
              <a:rPr lang="ru-RU" dirty="0"/>
              <a:t> как на элемент, за которым происходит включение, так и </a:t>
            </a:r>
            <a:r>
              <a:rPr lang="ru-RU" b="1" dirty="0"/>
              <a:t>указатель</a:t>
            </a:r>
            <a:r>
              <a:rPr lang="ru-RU" dirty="0"/>
              <a:t> на элемент, перед которым происходит включение. При исключении элемента из списка нужно использовать как </a:t>
            </a:r>
            <a:r>
              <a:rPr lang="ru-RU" b="1" dirty="0"/>
              <a:t>указатель</a:t>
            </a:r>
            <a:r>
              <a:rPr lang="ru-RU" dirty="0"/>
              <a:t> на сам исключаемый элемент, так и указатели на предшествующий или следующий за исключаемым элементы. Но так как элемент </a:t>
            </a:r>
            <a:r>
              <a:rPr lang="ru-RU" b="1" dirty="0"/>
              <a:t>двунаправленного</a:t>
            </a:r>
            <a:r>
              <a:rPr lang="ru-RU" dirty="0"/>
              <a:t> списка имеет два указателя, то при выполнении </a:t>
            </a:r>
            <a:r>
              <a:rPr lang="ru-RU" b="1" dirty="0"/>
              <a:t>операций включения</a:t>
            </a:r>
            <a:r>
              <a:rPr lang="ru-RU" dirty="0"/>
              <a:t>/исключения элемента надо изменять больше связей, чем в однонаправленном списке.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573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6458" y="1352282"/>
            <a:ext cx="9922099" cy="4974347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Рассмотрим основные </a:t>
            </a:r>
            <a:r>
              <a:rPr lang="ru-RU" sz="2800" i="1" dirty="0"/>
              <a:t>операции</a:t>
            </a:r>
            <a:r>
              <a:rPr lang="ru-RU" sz="2800" dirty="0"/>
              <a:t>, осуществляемые с двунаправленными списками, такие как:</a:t>
            </a:r>
          </a:p>
          <a:p>
            <a:pPr lvl="0"/>
            <a:r>
              <a:rPr lang="ru-RU" sz="2800" dirty="0"/>
              <a:t>создание списка;</a:t>
            </a:r>
          </a:p>
          <a:p>
            <a:pPr lvl="0"/>
            <a:r>
              <a:rPr lang="ru-RU" sz="2800" dirty="0"/>
              <a:t>печать (просмотр) списка;</a:t>
            </a:r>
          </a:p>
          <a:p>
            <a:pPr lvl="0"/>
            <a:r>
              <a:rPr lang="ru-RU" sz="2800" dirty="0"/>
              <a:t>вставка элемента в список;</a:t>
            </a:r>
          </a:p>
          <a:p>
            <a:pPr lvl="0"/>
            <a:r>
              <a:rPr lang="ru-RU" sz="2800" dirty="0"/>
              <a:t>удаление элемента из списка;</a:t>
            </a:r>
          </a:p>
          <a:p>
            <a:pPr lvl="0"/>
            <a:r>
              <a:rPr lang="ru-RU" sz="2800" dirty="0"/>
              <a:t>поиск элемента в списке;</a:t>
            </a:r>
          </a:p>
          <a:p>
            <a:pPr lvl="0"/>
            <a:r>
              <a:rPr lang="ru-RU" sz="2800" dirty="0"/>
              <a:t>проверка пустоты списка;</a:t>
            </a:r>
          </a:p>
          <a:p>
            <a:pPr lvl="0"/>
            <a:r>
              <a:rPr lang="ru-RU" sz="2800" dirty="0"/>
              <a:t>удаление списка.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162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4337" y="862885"/>
            <a:ext cx="4783426" cy="5602310"/>
          </a:xfrm>
        </p:spPr>
        <p:txBody>
          <a:bodyPr/>
          <a:lstStyle/>
          <a:p>
            <a:r>
              <a:rPr lang="en-US" dirty="0"/>
              <a:t>#include "</a:t>
            </a:r>
            <a:r>
              <a:rPr lang="en-US" dirty="0" err="1"/>
              <a:t>stdafx.h</a:t>
            </a:r>
            <a:r>
              <a:rPr lang="en-US" dirty="0"/>
              <a:t>"</a:t>
            </a:r>
          </a:p>
          <a:p>
            <a:r>
              <a:rPr lang="en-US" dirty="0"/>
              <a:t>#include "</a:t>
            </a:r>
            <a:r>
              <a:rPr lang="en-US" dirty="0" err="1"/>
              <a:t>conio.h</a:t>
            </a:r>
            <a:r>
              <a:rPr lang="en-US" dirty="0"/>
              <a:t>"</a:t>
            </a:r>
          </a:p>
          <a:p>
            <a:r>
              <a:rPr lang="en-US" dirty="0"/>
              <a:t>#include "</a:t>
            </a:r>
            <a:r>
              <a:rPr lang="en-US" dirty="0" err="1" smtClean="0"/>
              <a:t>stdlib.h</a:t>
            </a:r>
            <a:r>
              <a:rPr lang="en-US" dirty="0" smtClean="0"/>
              <a:t>“</a:t>
            </a:r>
          </a:p>
          <a:p>
            <a:r>
              <a:rPr lang="en-US" dirty="0" smtClean="0"/>
              <a:t>//</a:t>
            </a:r>
            <a:r>
              <a:rPr lang="ru-RU" dirty="0" smtClean="0"/>
              <a:t>Структура узлов</a:t>
            </a:r>
            <a:endParaRPr lang="en-US" dirty="0"/>
          </a:p>
          <a:p>
            <a:r>
              <a:rPr lang="en-US" dirty="0" err="1"/>
              <a:t>typedef</a:t>
            </a:r>
            <a:r>
              <a:rPr lang="en-US" dirty="0"/>
              <a:t> </a:t>
            </a:r>
            <a:r>
              <a:rPr lang="en-US" dirty="0" err="1"/>
              <a:t>struct</a:t>
            </a:r>
            <a:r>
              <a:rPr lang="en-US" dirty="0"/>
              <a:t> Node</a:t>
            </a:r>
          </a:p>
          <a:p>
            <a:r>
              <a:rPr lang="en-US" dirty="0"/>
              <a:t>{</a:t>
            </a:r>
          </a:p>
          <a:p>
            <a:r>
              <a:rPr lang="en-US" dirty="0"/>
              <a:t>	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val</a:t>
            </a:r>
            <a:r>
              <a:rPr lang="en-US" dirty="0"/>
              <a:t>; </a:t>
            </a:r>
            <a:r>
              <a:rPr lang="en-US" dirty="0" smtClean="0"/>
              <a:t>//</a:t>
            </a:r>
            <a:r>
              <a:rPr lang="ru-RU" dirty="0" smtClean="0"/>
              <a:t>значение в узле</a:t>
            </a:r>
          </a:p>
          <a:p>
            <a:r>
              <a:rPr lang="en-US" dirty="0"/>
              <a:t>	</a:t>
            </a:r>
            <a:r>
              <a:rPr lang="en-US" dirty="0" err="1"/>
              <a:t>struct</a:t>
            </a:r>
            <a:r>
              <a:rPr lang="en-US" dirty="0"/>
              <a:t> Node *next; </a:t>
            </a:r>
            <a:r>
              <a:rPr lang="en-US" dirty="0" smtClean="0"/>
              <a:t>//</a:t>
            </a:r>
            <a:r>
              <a:rPr lang="ru-RU" dirty="0" smtClean="0"/>
              <a:t>указатели на элементы структуры</a:t>
            </a:r>
            <a:endParaRPr lang="en-US" dirty="0"/>
          </a:p>
          <a:p>
            <a:r>
              <a:rPr lang="en-US" dirty="0"/>
              <a:t>} NODE, *</a:t>
            </a:r>
            <a:r>
              <a:rPr lang="en-US" dirty="0" err="1"/>
              <a:t>pNODE</a:t>
            </a:r>
            <a:r>
              <a:rPr lang="en-US" dirty="0" smtClean="0"/>
              <a:t>;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7170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1102218" y="734096"/>
            <a:ext cx="6019799" cy="557655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//список элементов</a:t>
            </a:r>
          </a:p>
          <a:p>
            <a:r>
              <a:rPr lang="en-US" dirty="0" err="1" smtClean="0"/>
              <a:t>typedef</a:t>
            </a:r>
            <a:r>
              <a:rPr lang="en-US" dirty="0" smtClean="0"/>
              <a:t> </a:t>
            </a:r>
            <a:r>
              <a:rPr lang="en-US" dirty="0" err="1" smtClean="0"/>
              <a:t>struct</a:t>
            </a:r>
            <a:r>
              <a:rPr lang="en-US" dirty="0" smtClean="0"/>
              <a:t> List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pNODE</a:t>
            </a:r>
            <a:r>
              <a:rPr lang="en-US" dirty="0" smtClean="0"/>
              <a:t> top;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len</a:t>
            </a:r>
            <a:r>
              <a:rPr lang="en-US" dirty="0" smtClean="0"/>
              <a:t>;</a:t>
            </a:r>
          </a:p>
          <a:p>
            <a:r>
              <a:rPr lang="en-US" dirty="0" smtClean="0"/>
              <a:t>}LIST, *</a:t>
            </a:r>
            <a:r>
              <a:rPr lang="en-US" dirty="0" err="1" smtClean="0"/>
              <a:t>pLIST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pLIST</a:t>
            </a:r>
            <a:r>
              <a:rPr lang="en-US" dirty="0" smtClean="0"/>
              <a:t> </a:t>
            </a:r>
            <a:r>
              <a:rPr lang="en-US" dirty="0" err="1" smtClean="0"/>
              <a:t>create_list</a:t>
            </a:r>
            <a:r>
              <a:rPr lang="en-US" dirty="0" smtClean="0"/>
              <a:t>();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isempty</a:t>
            </a:r>
            <a:r>
              <a:rPr lang="en-US" dirty="0" smtClean="0"/>
              <a:t>(</a:t>
            </a:r>
            <a:r>
              <a:rPr lang="en-US" dirty="0" err="1" smtClean="0"/>
              <a:t>pLIST</a:t>
            </a:r>
            <a:r>
              <a:rPr lang="en-US" dirty="0" smtClean="0"/>
              <a:t> </a:t>
            </a:r>
            <a:r>
              <a:rPr lang="en-US" dirty="0" err="1" smtClean="0"/>
              <a:t>pL</a:t>
            </a:r>
            <a:r>
              <a:rPr lang="en-US" dirty="0" smtClean="0"/>
              <a:t>);</a:t>
            </a:r>
          </a:p>
          <a:p>
            <a:r>
              <a:rPr lang="en-US" dirty="0" err="1" smtClean="0"/>
              <a:t>pNODE</a:t>
            </a:r>
            <a:r>
              <a:rPr lang="en-US" dirty="0" smtClean="0"/>
              <a:t> </a:t>
            </a:r>
            <a:r>
              <a:rPr lang="en-US" dirty="0" err="1" smtClean="0"/>
              <a:t>getpointer</a:t>
            </a:r>
            <a:r>
              <a:rPr lang="en-US" dirty="0" smtClean="0"/>
              <a:t>(</a:t>
            </a:r>
            <a:r>
              <a:rPr lang="en-US" dirty="0" err="1" smtClean="0"/>
              <a:t>pLIST</a:t>
            </a:r>
            <a:r>
              <a:rPr lang="en-US" dirty="0" smtClean="0"/>
              <a:t> </a:t>
            </a:r>
            <a:r>
              <a:rPr lang="en-US" dirty="0" err="1" smtClean="0"/>
              <a:t>pL</a:t>
            </a:r>
            <a:r>
              <a:rPr lang="en-US" dirty="0" smtClean="0"/>
              <a:t>, </a:t>
            </a:r>
            <a:r>
              <a:rPr lang="en-US" dirty="0" err="1" smtClean="0"/>
              <a:t>int</a:t>
            </a:r>
            <a:r>
              <a:rPr lang="en-US" dirty="0" smtClean="0"/>
              <a:t> date);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add(</a:t>
            </a:r>
            <a:r>
              <a:rPr lang="en-US" dirty="0" err="1" smtClean="0"/>
              <a:t>pLIST</a:t>
            </a:r>
            <a:r>
              <a:rPr lang="en-US" dirty="0" smtClean="0"/>
              <a:t> </a:t>
            </a:r>
            <a:r>
              <a:rPr lang="en-US" dirty="0" err="1" smtClean="0"/>
              <a:t>pL</a:t>
            </a:r>
            <a:r>
              <a:rPr lang="en-US" dirty="0" smtClean="0"/>
              <a:t>, </a:t>
            </a:r>
            <a:r>
              <a:rPr lang="en-US" dirty="0" err="1" smtClean="0"/>
              <a:t>pNODE</a:t>
            </a:r>
            <a:r>
              <a:rPr lang="en-US" dirty="0" smtClean="0"/>
              <a:t> </a:t>
            </a:r>
            <a:r>
              <a:rPr lang="en-US" dirty="0" err="1" smtClean="0"/>
              <a:t>Pn</a:t>
            </a:r>
            <a:r>
              <a:rPr lang="en-US" dirty="0" smtClean="0"/>
              <a:t>, </a:t>
            </a:r>
            <a:r>
              <a:rPr lang="en-US" dirty="0" err="1" smtClean="0"/>
              <a:t>int</a:t>
            </a:r>
            <a:r>
              <a:rPr lang="en-US" dirty="0" smtClean="0"/>
              <a:t> date);</a:t>
            </a:r>
          </a:p>
          <a:p>
            <a:r>
              <a:rPr lang="en-US" dirty="0" err="1" smtClean="0"/>
              <a:t>pNODE</a:t>
            </a:r>
            <a:r>
              <a:rPr lang="en-US" dirty="0" smtClean="0"/>
              <a:t> find(</a:t>
            </a:r>
            <a:r>
              <a:rPr lang="en-US" dirty="0" err="1" smtClean="0"/>
              <a:t>pLIST</a:t>
            </a:r>
            <a:r>
              <a:rPr lang="en-US" dirty="0" smtClean="0"/>
              <a:t> </a:t>
            </a:r>
            <a:r>
              <a:rPr lang="en-US" dirty="0" err="1" smtClean="0"/>
              <a:t>pL</a:t>
            </a:r>
            <a:r>
              <a:rPr lang="en-US" dirty="0" smtClean="0"/>
              <a:t>, </a:t>
            </a:r>
            <a:r>
              <a:rPr lang="en-US" dirty="0" err="1" smtClean="0"/>
              <a:t>int</a:t>
            </a:r>
            <a:r>
              <a:rPr lang="en-US" dirty="0" smtClean="0"/>
              <a:t> date);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delnode</a:t>
            </a:r>
            <a:r>
              <a:rPr lang="en-US" dirty="0" smtClean="0"/>
              <a:t>(</a:t>
            </a:r>
            <a:r>
              <a:rPr lang="en-US" dirty="0" err="1" smtClean="0"/>
              <a:t>pLIST</a:t>
            </a:r>
            <a:r>
              <a:rPr lang="en-US" dirty="0" smtClean="0"/>
              <a:t>, </a:t>
            </a:r>
            <a:r>
              <a:rPr lang="en-US" dirty="0" err="1" smtClean="0"/>
              <a:t>pNODE</a:t>
            </a:r>
            <a:r>
              <a:rPr lang="en-US" dirty="0" smtClean="0"/>
              <a:t> </a:t>
            </a:r>
            <a:r>
              <a:rPr lang="en-US" dirty="0" err="1" smtClean="0"/>
              <a:t>pN</a:t>
            </a:r>
            <a:r>
              <a:rPr lang="en-US" dirty="0" smtClean="0"/>
              <a:t>);</a:t>
            </a:r>
          </a:p>
          <a:p>
            <a:r>
              <a:rPr lang="en-US" dirty="0" smtClean="0"/>
              <a:t>void </a:t>
            </a:r>
            <a:r>
              <a:rPr lang="en-US" dirty="0" err="1" smtClean="0"/>
              <a:t>clearlist</a:t>
            </a:r>
            <a:r>
              <a:rPr lang="en-US" dirty="0" smtClean="0"/>
              <a:t>(</a:t>
            </a:r>
            <a:r>
              <a:rPr lang="en-US" dirty="0" err="1" smtClean="0"/>
              <a:t>pLIST</a:t>
            </a:r>
            <a:r>
              <a:rPr lang="en-US" dirty="0" smtClean="0"/>
              <a:t> </a:t>
            </a:r>
            <a:r>
              <a:rPr lang="en-US" dirty="0" err="1" smtClean="0"/>
              <a:t>pL</a:t>
            </a:r>
            <a:r>
              <a:rPr lang="en-US" dirty="0" smtClean="0"/>
              <a:t>);</a:t>
            </a:r>
          </a:p>
          <a:p>
            <a:r>
              <a:rPr lang="en-US" dirty="0" smtClean="0"/>
              <a:t>void show(</a:t>
            </a:r>
            <a:r>
              <a:rPr lang="en-US" dirty="0" err="1" smtClean="0"/>
              <a:t>pLIST</a:t>
            </a:r>
            <a:r>
              <a:rPr lang="en-US" dirty="0" smtClean="0"/>
              <a:t> </a:t>
            </a:r>
            <a:r>
              <a:rPr lang="en-US" dirty="0" err="1" smtClean="0"/>
              <a:t>pL</a:t>
            </a:r>
            <a:r>
              <a:rPr lang="en-US" dirty="0" smtClean="0"/>
              <a:t>);</a:t>
            </a:r>
          </a:p>
          <a:p>
            <a:r>
              <a:rPr lang="en-US" dirty="0" smtClean="0"/>
              <a:t>void </a:t>
            </a:r>
            <a:r>
              <a:rPr lang="en-US" dirty="0" err="1" smtClean="0"/>
              <a:t>deletelist</a:t>
            </a:r>
            <a:r>
              <a:rPr lang="en-US" dirty="0" smtClean="0"/>
              <a:t>(</a:t>
            </a:r>
            <a:r>
              <a:rPr lang="en-US" dirty="0" err="1" smtClean="0"/>
              <a:t>pLIST</a:t>
            </a:r>
            <a:r>
              <a:rPr lang="en-US" dirty="0" smtClean="0"/>
              <a:t> </a:t>
            </a:r>
            <a:r>
              <a:rPr lang="en-US" dirty="0" err="1" smtClean="0"/>
              <a:t>pL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821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824247" y="734096"/>
            <a:ext cx="4043968" cy="580837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int</a:t>
            </a:r>
            <a:r>
              <a:rPr lang="en-US" dirty="0" smtClean="0"/>
              <a:t> _</a:t>
            </a:r>
            <a:r>
              <a:rPr lang="en-US" dirty="0" err="1" smtClean="0"/>
              <a:t>tmain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argc</a:t>
            </a:r>
            <a:r>
              <a:rPr lang="en-US" dirty="0" smtClean="0"/>
              <a:t>, _TCHAR* </a:t>
            </a:r>
            <a:r>
              <a:rPr lang="en-US" dirty="0" err="1" smtClean="0"/>
              <a:t>argv</a:t>
            </a:r>
            <a:r>
              <a:rPr lang="en-US" dirty="0" smtClean="0"/>
              <a:t>[])</a:t>
            </a:r>
          </a:p>
          <a:p>
            <a:r>
              <a:rPr lang="en-US" dirty="0" smtClean="0"/>
              <a:t>{</a:t>
            </a:r>
          </a:p>
          <a:p>
            <a:r>
              <a:rPr lang="en-US" dirty="0" err="1" smtClean="0"/>
              <a:t>pLIST</a:t>
            </a:r>
            <a:r>
              <a:rPr lang="en-US" dirty="0" smtClean="0"/>
              <a:t> </a:t>
            </a:r>
            <a:r>
              <a:rPr lang="en-US" dirty="0" err="1" smtClean="0"/>
              <a:t>pL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pNODE</a:t>
            </a:r>
            <a:r>
              <a:rPr lang="en-US" dirty="0" smtClean="0"/>
              <a:t> p;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x,i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pL</a:t>
            </a:r>
            <a:r>
              <a:rPr lang="en-US" dirty="0" smtClean="0"/>
              <a:t>=</a:t>
            </a:r>
            <a:r>
              <a:rPr lang="en-US" dirty="0" err="1" smtClean="0"/>
              <a:t>create_list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for(</a:t>
            </a:r>
            <a:r>
              <a:rPr lang="en-US" dirty="0" err="1" smtClean="0"/>
              <a:t>i</a:t>
            </a:r>
            <a:r>
              <a:rPr lang="en-US" dirty="0" smtClean="0"/>
              <a:t>=0;i&lt;10;i++){</a:t>
            </a:r>
          </a:p>
          <a:p>
            <a:r>
              <a:rPr lang="en-US" dirty="0" smtClean="0"/>
              <a:t>	x=rand()%20;</a:t>
            </a:r>
          </a:p>
          <a:p>
            <a:r>
              <a:rPr lang="en-US" dirty="0" smtClean="0"/>
              <a:t>	add(</a:t>
            </a:r>
            <a:r>
              <a:rPr lang="en-US" dirty="0" err="1" smtClean="0"/>
              <a:t>pL</a:t>
            </a:r>
            <a:r>
              <a:rPr lang="en-US" dirty="0" smtClean="0"/>
              <a:t>, </a:t>
            </a:r>
            <a:r>
              <a:rPr lang="en-US" dirty="0" err="1" smtClean="0"/>
              <a:t>getpointer</a:t>
            </a:r>
            <a:r>
              <a:rPr lang="en-US" dirty="0" smtClean="0"/>
              <a:t>(</a:t>
            </a:r>
            <a:r>
              <a:rPr lang="en-US" dirty="0" err="1" smtClean="0"/>
              <a:t>pL,x</a:t>
            </a:r>
            <a:r>
              <a:rPr lang="en-US" dirty="0" smtClean="0"/>
              <a:t>),x);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show(</a:t>
            </a:r>
            <a:r>
              <a:rPr lang="en-US" dirty="0" err="1" smtClean="0"/>
              <a:t>pL</a:t>
            </a:r>
            <a:r>
              <a:rPr lang="en-US" dirty="0" smtClean="0"/>
              <a:t>);</a:t>
            </a:r>
          </a:p>
          <a:p>
            <a:r>
              <a:rPr lang="en-US" dirty="0" err="1" smtClean="0"/>
              <a:t>deletelist</a:t>
            </a:r>
            <a:r>
              <a:rPr lang="en-US" dirty="0" smtClean="0"/>
              <a:t>(</a:t>
            </a:r>
            <a:r>
              <a:rPr lang="en-US" dirty="0" err="1" smtClean="0"/>
              <a:t>pL</a:t>
            </a:r>
            <a:r>
              <a:rPr lang="en-US" dirty="0" smtClean="0"/>
              <a:t>);</a:t>
            </a:r>
          </a:p>
          <a:p>
            <a:r>
              <a:rPr lang="en-US" dirty="0" smtClean="0"/>
              <a:t>	_</a:t>
            </a:r>
            <a:r>
              <a:rPr lang="en-US" dirty="0" err="1" smtClean="0"/>
              <a:t>getch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	return 0;</a:t>
            </a:r>
          </a:p>
          <a:p>
            <a:r>
              <a:rPr lang="en-US" dirty="0" smtClean="0"/>
              <a:t>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04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973429" y="940158"/>
            <a:ext cx="4860700" cy="5280338"/>
          </a:xfrm>
        </p:spPr>
        <p:txBody>
          <a:bodyPr>
            <a:normAutofit/>
          </a:bodyPr>
          <a:lstStyle/>
          <a:p>
            <a:r>
              <a:rPr lang="ru-RU" dirty="0"/>
              <a:t>//выделение динамической памяти для хранения </a:t>
            </a:r>
            <a:r>
              <a:rPr lang="ru-RU" dirty="0" smtClean="0"/>
              <a:t>списка</a:t>
            </a:r>
            <a:endParaRPr lang="ru-RU" dirty="0"/>
          </a:p>
          <a:p>
            <a:r>
              <a:rPr lang="en-US" dirty="0" err="1"/>
              <a:t>pLIST</a:t>
            </a:r>
            <a:r>
              <a:rPr lang="en-US" dirty="0"/>
              <a:t> </a:t>
            </a:r>
            <a:r>
              <a:rPr lang="en-US" dirty="0" err="1"/>
              <a:t>create_list</a:t>
            </a:r>
            <a:r>
              <a:rPr lang="en-US" dirty="0"/>
              <a:t>(){</a:t>
            </a:r>
          </a:p>
          <a:p>
            <a:r>
              <a:rPr lang="en-US" dirty="0"/>
              <a:t>	</a:t>
            </a:r>
            <a:r>
              <a:rPr lang="en-US" dirty="0" err="1"/>
              <a:t>pLIST</a:t>
            </a:r>
            <a:r>
              <a:rPr lang="en-US" dirty="0"/>
              <a:t> </a:t>
            </a:r>
            <a:r>
              <a:rPr lang="en-US" dirty="0" err="1"/>
              <a:t>pL</a:t>
            </a:r>
            <a:r>
              <a:rPr lang="en-US" dirty="0"/>
              <a:t>;</a:t>
            </a:r>
          </a:p>
          <a:p>
            <a:r>
              <a:rPr lang="en-US" dirty="0"/>
              <a:t>	</a:t>
            </a:r>
            <a:r>
              <a:rPr lang="en-US" dirty="0" err="1"/>
              <a:t>pL</a:t>
            </a:r>
            <a:r>
              <a:rPr lang="en-US" dirty="0"/>
              <a:t> = (</a:t>
            </a:r>
            <a:r>
              <a:rPr lang="en-US" dirty="0" err="1"/>
              <a:t>pLIST</a:t>
            </a:r>
            <a:r>
              <a:rPr lang="en-US" dirty="0"/>
              <a:t>)</a:t>
            </a:r>
            <a:r>
              <a:rPr lang="en-US" dirty="0" err="1"/>
              <a:t>malloc</a:t>
            </a:r>
            <a:r>
              <a:rPr lang="en-US" dirty="0"/>
              <a:t>(</a:t>
            </a:r>
            <a:r>
              <a:rPr lang="en-US" dirty="0" err="1"/>
              <a:t>sizeof</a:t>
            </a:r>
            <a:r>
              <a:rPr lang="en-US" dirty="0"/>
              <a:t>(LIST));</a:t>
            </a:r>
          </a:p>
          <a:p>
            <a:r>
              <a:rPr lang="en-US" dirty="0"/>
              <a:t>	if (!</a:t>
            </a:r>
            <a:r>
              <a:rPr lang="en-US" dirty="0" err="1"/>
              <a:t>pL</a:t>
            </a:r>
            <a:r>
              <a:rPr lang="en-US" dirty="0"/>
              <a:t>) return NULL;</a:t>
            </a:r>
          </a:p>
          <a:p>
            <a:r>
              <a:rPr lang="en-US" dirty="0"/>
              <a:t>	</a:t>
            </a:r>
            <a:r>
              <a:rPr lang="en-US" dirty="0" err="1"/>
              <a:t>pL</a:t>
            </a:r>
            <a:r>
              <a:rPr lang="en-US" dirty="0"/>
              <a:t>-&gt;top = NULL;</a:t>
            </a:r>
          </a:p>
          <a:p>
            <a:r>
              <a:rPr lang="en-US" dirty="0"/>
              <a:t>	</a:t>
            </a:r>
            <a:r>
              <a:rPr lang="en-US" dirty="0" err="1"/>
              <a:t>pL</a:t>
            </a:r>
            <a:r>
              <a:rPr lang="en-US" dirty="0"/>
              <a:t>-&gt;</a:t>
            </a:r>
            <a:r>
              <a:rPr lang="en-US" dirty="0" err="1"/>
              <a:t>len</a:t>
            </a:r>
            <a:r>
              <a:rPr lang="en-US" dirty="0"/>
              <a:t> = 0; </a:t>
            </a:r>
          </a:p>
          <a:p>
            <a:r>
              <a:rPr lang="en-US" dirty="0"/>
              <a:t>	return </a:t>
            </a:r>
            <a:r>
              <a:rPr lang="en-US" dirty="0" err="1"/>
              <a:t>pL</a:t>
            </a:r>
            <a:r>
              <a:rPr lang="en-US" dirty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256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28730" y="618186"/>
            <a:ext cx="5749343" cy="5962918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//проверка списка на наличие элементов</a:t>
            </a:r>
          </a:p>
          <a:p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isempty</a:t>
            </a:r>
            <a:r>
              <a:rPr lang="en-US" dirty="0"/>
              <a:t>(</a:t>
            </a:r>
            <a:r>
              <a:rPr lang="en-US" dirty="0" err="1"/>
              <a:t>pLIST</a:t>
            </a:r>
            <a:r>
              <a:rPr lang="en-US" dirty="0"/>
              <a:t> </a:t>
            </a:r>
            <a:r>
              <a:rPr lang="en-US" dirty="0" err="1"/>
              <a:t>pL</a:t>
            </a:r>
            <a:r>
              <a:rPr lang="en-US" dirty="0"/>
              <a:t>){</a:t>
            </a:r>
          </a:p>
          <a:p>
            <a:r>
              <a:rPr lang="en-US" dirty="0"/>
              <a:t>	if (!</a:t>
            </a:r>
            <a:r>
              <a:rPr lang="en-US" dirty="0" err="1"/>
              <a:t>pL</a:t>
            </a:r>
            <a:r>
              <a:rPr lang="en-US" dirty="0"/>
              <a:t>-&gt;top) return 1;</a:t>
            </a:r>
          </a:p>
          <a:p>
            <a:r>
              <a:rPr lang="en-US" dirty="0"/>
              <a:t>	return 0;</a:t>
            </a:r>
          </a:p>
          <a:p>
            <a:r>
              <a:rPr lang="en-US" dirty="0"/>
              <a:t>}</a:t>
            </a:r>
          </a:p>
          <a:p>
            <a:r>
              <a:rPr lang="ru-RU" dirty="0"/>
              <a:t>//определение места вставки следующего узла</a:t>
            </a:r>
          </a:p>
          <a:p>
            <a:r>
              <a:rPr lang="en-US" dirty="0" err="1"/>
              <a:t>pNODE</a:t>
            </a:r>
            <a:r>
              <a:rPr lang="en-US" dirty="0"/>
              <a:t> </a:t>
            </a:r>
            <a:r>
              <a:rPr lang="en-US" dirty="0" err="1"/>
              <a:t>getpointer</a:t>
            </a:r>
            <a:r>
              <a:rPr lang="en-US" dirty="0"/>
              <a:t>(</a:t>
            </a:r>
            <a:r>
              <a:rPr lang="en-US" dirty="0" err="1"/>
              <a:t>pLIST</a:t>
            </a:r>
            <a:r>
              <a:rPr lang="en-US" dirty="0"/>
              <a:t> </a:t>
            </a:r>
            <a:r>
              <a:rPr lang="en-US" dirty="0" err="1"/>
              <a:t>pL</a:t>
            </a:r>
            <a:r>
              <a:rPr lang="en-US" dirty="0"/>
              <a:t>, </a:t>
            </a:r>
            <a:r>
              <a:rPr lang="en-US" dirty="0" err="1"/>
              <a:t>int</a:t>
            </a:r>
            <a:r>
              <a:rPr lang="en-US" dirty="0"/>
              <a:t> date){</a:t>
            </a:r>
          </a:p>
          <a:p>
            <a:r>
              <a:rPr lang="en-US" dirty="0"/>
              <a:t>	</a:t>
            </a:r>
            <a:r>
              <a:rPr lang="en-US" dirty="0" err="1"/>
              <a:t>pNODE</a:t>
            </a:r>
            <a:r>
              <a:rPr lang="en-US" dirty="0"/>
              <a:t> p = </a:t>
            </a:r>
            <a:r>
              <a:rPr lang="en-US" dirty="0" err="1"/>
              <a:t>pL</a:t>
            </a:r>
            <a:r>
              <a:rPr lang="en-US" dirty="0"/>
              <a:t>-&gt;top;</a:t>
            </a:r>
          </a:p>
          <a:p>
            <a:r>
              <a:rPr lang="en-US" dirty="0"/>
              <a:t>	if (</a:t>
            </a:r>
            <a:r>
              <a:rPr lang="en-US" dirty="0" err="1"/>
              <a:t>isempty</a:t>
            </a:r>
            <a:r>
              <a:rPr lang="en-US" dirty="0"/>
              <a:t>(</a:t>
            </a:r>
            <a:r>
              <a:rPr lang="en-US" dirty="0" err="1"/>
              <a:t>pL</a:t>
            </a:r>
            <a:r>
              <a:rPr lang="en-US" dirty="0"/>
              <a:t>)) return NULL;</a:t>
            </a:r>
          </a:p>
          <a:p>
            <a:r>
              <a:rPr lang="en-US" dirty="0"/>
              <a:t>	if (date &lt; p-&gt;</a:t>
            </a:r>
            <a:r>
              <a:rPr lang="en-US" dirty="0" err="1"/>
              <a:t>val</a:t>
            </a:r>
            <a:r>
              <a:rPr lang="en-US" dirty="0"/>
              <a:t>) return p;</a:t>
            </a:r>
          </a:p>
          <a:p>
            <a:r>
              <a:rPr lang="en-US" dirty="0"/>
              <a:t>	while (p-&gt;next &amp;&amp; p-&gt;next-&gt;</a:t>
            </a:r>
            <a:r>
              <a:rPr lang="en-US" dirty="0" err="1"/>
              <a:t>val</a:t>
            </a:r>
            <a:r>
              <a:rPr lang="en-US" dirty="0"/>
              <a:t> &lt; date)</a:t>
            </a:r>
          </a:p>
          <a:p>
            <a:r>
              <a:rPr lang="en-US" dirty="0"/>
              <a:t>		p = p-&gt;next;</a:t>
            </a:r>
          </a:p>
          <a:p>
            <a:r>
              <a:rPr lang="en-US" dirty="0"/>
              <a:t>	return p;</a:t>
            </a:r>
          </a:p>
          <a:p>
            <a:r>
              <a:rPr lang="en-US" dirty="0"/>
              <a:t>}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341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37126" y="1247284"/>
            <a:ext cx="638792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//добавление узла</a:t>
            </a:r>
          </a:p>
          <a:p>
            <a:r>
              <a:rPr lang="ru-RU" dirty="0" err="1" smtClean="0"/>
              <a:t>int</a:t>
            </a:r>
            <a:r>
              <a:rPr lang="ru-RU" dirty="0" smtClean="0"/>
              <a:t> </a:t>
            </a:r>
            <a:r>
              <a:rPr lang="ru-RU" dirty="0" err="1" smtClean="0"/>
              <a:t>add</a:t>
            </a:r>
            <a:r>
              <a:rPr lang="ru-RU" dirty="0" smtClean="0"/>
              <a:t>(</a:t>
            </a:r>
            <a:r>
              <a:rPr lang="ru-RU" dirty="0" err="1" smtClean="0"/>
              <a:t>pLIST</a:t>
            </a:r>
            <a:r>
              <a:rPr lang="ru-RU" dirty="0" smtClean="0"/>
              <a:t> </a:t>
            </a:r>
            <a:r>
              <a:rPr lang="ru-RU" dirty="0" err="1" smtClean="0"/>
              <a:t>pL</a:t>
            </a:r>
            <a:r>
              <a:rPr lang="ru-RU" dirty="0" smtClean="0"/>
              <a:t>, </a:t>
            </a:r>
            <a:r>
              <a:rPr lang="ru-RU" dirty="0" err="1" smtClean="0"/>
              <a:t>pNODE</a:t>
            </a:r>
            <a:r>
              <a:rPr lang="ru-RU" dirty="0" smtClean="0"/>
              <a:t> </a:t>
            </a:r>
            <a:r>
              <a:rPr lang="ru-RU" dirty="0" err="1" smtClean="0"/>
              <a:t>Pn</a:t>
            </a:r>
            <a:r>
              <a:rPr lang="ru-RU" dirty="0" smtClean="0"/>
              <a:t>, </a:t>
            </a:r>
            <a:r>
              <a:rPr lang="ru-RU" dirty="0" err="1" smtClean="0"/>
              <a:t>int</a:t>
            </a:r>
            <a:r>
              <a:rPr lang="ru-RU" dirty="0" smtClean="0"/>
              <a:t> </a:t>
            </a:r>
            <a:r>
              <a:rPr lang="ru-RU" dirty="0" err="1" smtClean="0"/>
              <a:t>date</a:t>
            </a:r>
            <a:r>
              <a:rPr lang="ru-RU" dirty="0" smtClean="0"/>
              <a:t>){</a:t>
            </a:r>
          </a:p>
          <a:p>
            <a:r>
              <a:rPr lang="ru-RU" dirty="0" smtClean="0"/>
              <a:t>	</a:t>
            </a:r>
            <a:r>
              <a:rPr lang="ru-RU" dirty="0" err="1" smtClean="0"/>
              <a:t>pNODE</a:t>
            </a:r>
            <a:r>
              <a:rPr lang="ru-RU" dirty="0" smtClean="0"/>
              <a:t> </a:t>
            </a:r>
            <a:r>
              <a:rPr lang="ru-RU" dirty="0" err="1" smtClean="0"/>
              <a:t>pnew</a:t>
            </a:r>
            <a:r>
              <a:rPr lang="ru-RU" dirty="0" smtClean="0"/>
              <a:t>, p = </a:t>
            </a:r>
            <a:r>
              <a:rPr lang="ru-RU" dirty="0" err="1" smtClean="0"/>
              <a:t>pL</a:t>
            </a:r>
            <a:r>
              <a:rPr lang="ru-RU" dirty="0" smtClean="0"/>
              <a:t>-&gt;</a:t>
            </a:r>
            <a:r>
              <a:rPr lang="ru-RU" dirty="0" err="1" smtClean="0"/>
              <a:t>top</a:t>
            </a:r>
            <a:r>
              <a:rPr lang="ru-RU" dirty="0" smtClean="0"/>
              <a:t>;</a:t>
            </a:r>
          </a:p>
          <a:p>
            <a:r>
              <a:rPr lang="ru-RU" dirty="0" smtClean="0"/>
              <a:t>	</a:t>
            </a:r>
            <a:r>
              <a:rPr lang="ru-RU" dirty="0" err="1" smtClean="0"/>
              <a:t>pnew</a:t>
            </a:r>
            <a:r>
              <a:rPr lang="ru-RU" dirty="0" smtClean="0"/>
              <a:t> = (</a:t>
            </a:r>
            <a:r>
              <a:rPr lang="ru-RU" dirty="0" err="1" smtClean="0"/>
              <a:t>pNODE</a:t>
            </a:r>
            <a:r>
              <a:rPr lang="ru-RU" dirty="0" smtClean="0"/>
              <a:t>)</a:t>
            </a:r>
            <a:r>
              <a:rPr lang="ru-RU" dirty="0" err="1" smtClean="0"/>
              <a:t>malloc</a:t>
            </a:r>
            <a:r>
              <a:rPr lang="ru-RU" dirty="0" smtClean="0"/>
              <a:t>(</a:t>
            </a:r>
            <a:r>
              <a:rPr lang="ru-RU" dirty="0" err="1" smtClean="0"/>
              <a:t>sizeof</a:t>
            </a:r>
            <a:r>
              <a:rPr lang="ru-RU" dirty="0" smtClean="0"/>
              <a:t>(NODE));</a:t>
            </a:r>
          </a:p>
          <a:p>
            <a:r>
              <a:rPr lang="ru-RU" dirty="0" smtClean="0"/>
              <a:t>	</a:t>
            </a:r>
            <a:r>
              <a:rPr lang="ru-RU" dirty="0" err="1" smtClean="0"/>
              <a:t>if</a:t>
            </a:r>
            <a:r>
              <a:rPr lang="ru-RU" dirty="0" smtClean="0"/>
              <a:t> (!</a:t>
            </a:r>
            <a:r>
              <a:rPr lang="ru-RU" dirty="0" err="1" smtClean="0"/>
              <a:t>pnew</a:t>
            </a:r>
            <a:r>
              <a:rPr lang="ru-RU" dirty="0" smtClean="0"/>
              <a:t>) </a:t>
            </a:r>
            <a:r>
              <a:rPr lang="ru-RU" dirty="0" err="1" smtClean="0"/>
              <a:t>return</a:t>
            </a:r>
            <a:r>
              <a:rPr lang="ru-RU" dirty="0" smtClean="0"/>
              <a:t> 0;</a:t>
            </a:r>
          </a:p>
          <a:p>
            <a:r>
              <a:rPr lang="ru-RU" dirty="0" smtClean="0"/>
              <a:t>	</a:t>
            </a:r>
            <a:r>
              <a:rPr lang="ru-RU" dirty="0" err="1" smtClean="0"/>
              <a:t>pL</a:t>
            </a:r>
            <a:r>
              <a:rPr lang="ru-RU" dirty="0" smtClean="0"/>
              <a:t>-&gt;</a:t>
            </a:r>
            <a:r>
              <a:rPr lang="ru-RU" dirty="0" err="1" smtClean="0"/>
              <a:t>len</a:t>
            </a:r>
            <a:r>
              <a:rPr lang="ru-RU" dirty="0" smtClean="0"/>
              <a:t>++;</a:t>
            </a:r>
          </a:p>
          <a:p>
            <a:r>
              <a:rPr lang="ru-RU" dirty="0" smtClean="0"/>
              <a:t>	</a:t>
            </a:r>
            <a:r>
              <a:rPr lang="ru-RU" dirty="0" err="1" smtClean="0"/>
              <a:t>pnew</a:t>
            </a:r>
            <a:r>
              <a:rPr lang="ru-RU" dirty="0" smtClean="0"/>
              <a:t>-&gt;</a:t>
            </a:r>
            <a:r>
              <a:rPr lang="ru-RU" dirty="0" err="1" smtClean="0"/>
              <a:t>val</a:t>
            </a:r>
            <a:r>
              <a:rPr lang="ru-RU" dirty="0" smtClean="0"/>
              <a:t> = </a:t>
            </a:r>
            <a:r>
              <a:rPr lang="ru-RU" dirty="0" err="1" smtClean="0"/>
              <a:t>date</a:t>
            </a:r>
            <a:r>
              <a:rPr lang="ru-RU" dirty="0" smtClean="0"/>
              <a:t>;</a:t>
            </a:r>
          </a:p>
          <a:p>
            <a:r>
              <a:rPr lang="ru-RU" dirty="0" smtClean="0"/>
              <a:t>	</a:t>
            </a:r>
            <a:r>
              <a:rPr lang="ru-RU" dirty="0" err="1" smtClean="0"/>
              <a:t>if</a:t>
            </a:r>
            <a:r>
              <a:rPr lang="ru-RU" dirty="0" smtClean="0"/>
              <a:t> (</a:t>
            </a:r>
            <a:r>
              <a:rPr lang="ru-RU" dirty="0" err="1" smtClean="0"/>
              <a:t>isempty</a:t>
            </a:r>
            <a:r>
              <a:rPr lang="ru-RU" dirty="0" smtClean="0"/>
              <a:t>(</a:t>
            </a:r>
            <a:r>
              <a:rPr lang="ru-RU" dirty="0" err="1" smtClean="0"/>
              <a:t>pL</a:t>
            </a:r>
            <a:r>
              <a:rPr lang="ru-RU" dirty="0" smtClean="0"/>
              <a:t>) || </a:t>
            </a:r>
            <a:r>
              <a:rPr lang="ru-RU" dirty="0" err="1" smtClean="0"/>
              <a:t>date</a:t>
            </a:r>
            <a:r>
              <a:rPr lang="ru-RU" dirty="0" smtClean="0"/>
              <a:t> &lt; p-&gt;</a:t>
            </a:r>
            <a:r>
              <a:rPr lang="ru-RU" dirty="0" err="1" smtClean="0"/>
              <a:t>val</a:t>
            </a:r>
            <a:r>
              <a:rPr lang="ru-RU" dirty="0" smtClean="0"/>
              <a:t>)</a:t>
            </a:r>
          </a:p>
          <a:p>
            <a:r>
              <a:rPr lang="ru-RU" dirty="0" smtClean="0"/>
              <a:t>	{</a:t>
            </a:r>
          </a:p>
          <a:p>
            <a:r>
              <a:rPr lang="ru-RU" dirty="0" smtClean="0"/>
              <a:t>		</a:t>
            </a:r>
            <a:r>
              <a:rPr lang="ru-RU" dirty="0" err="1" smtClean="0"/>
              <a:t>pnew</a:t>
            </a:r>
            <a:r>
              <a:rPr lang="ru-RU" dirty="0" smtClean="0"/>
              <a:t>-&gt;</a:t>
            </a:r>
            <a:r>
              <a:rPr lang="ru-RU" dirty="0" err="1" smtClean="0"/>
              <a:t>next</a:t>
            </a:r>
            <a:r>
              <a:rPr lang="ru-RU" dirty="0" smtClean="0"/>
              <a:t> = p;</a:t>
            </a:r>
          </a:p>
          <a:p>
            <a:r>
              <a:rPr lang="ru-RU" dirty="0" smtClean="0"/>
              <a:t>		</a:t>
            </a:r>
            <a:r>
              <a:rPr lang="ru-RU" dirty="0" err="1" smtClean="0"/>
              <a:t>pL</a:t>
            </a:r>
            <a:r>
              <a:rPr lang="ru-RU" dirty="0" smtClean="0"/>
              <a:t>-&gt;</a:t>
            </a:r>
            <a:r>
              <a:rPr lang="ru-RU" dirty="0" err="1" smtClean="0"/>
              <a:t>top</a:t>
            </a:r>
            <a:r>
              <a:rPr lang="ru-RU" dirty="0" smtClean="0"/>
              <a:t> = </a:t>
            </a:r>
            <a:r>
              <a:rPr lang="ru-RU" dirty="0" err="1" smtClean="0"/>
              <a:t>pnew</a:t>
            </a:r>
            <a:r>
              <a:rPr lang="ru-RU" dirty="0" smtClean="0"/>
              <a:t>;</a:t>
            </a:r>
          </a:p>
          <a:p>
            <a:r>
              <a:rPr lang="ru-RU" dirty="0" smtClean="0"/>
              <a:t>		</a:t>
            </a:r>
            <a:r>
              <a:rPr lang="ru-RU" dirty="0" err="1" smtClean="0"/>
              <a:t>return</a:t>
            </a:r>
            <a:r>
              <a:rPr lang="ru-RU" dirty="0" smtClean="0"/>
              <a:t> 1;</a:t>
            </a:r>
          </a:p>
          <a:p>
            <a:r>
              <a:rPr lang="ru-RU" dirty="0" smtClean="0"/>
              <a:t>	}</a:t>
            </a:r>
          </a:p>
          <a:p>
            <a:r>
              <a:rPr lang="ru-RU" dirty="0" smtClean="0"/>
              <a:t>	</a:t>
            </a:r>
            <a:r>
              <a:rPr lang="ru-RU" dirty="0" err="1" smtClean="0"/>
              <a:t>pnew</a:t>
            </a:r>
            <a:r>
              <a:rPr lang="ru-RU" dirty="0" smtClean="0"/>
              <a:t>-&gt;</a:t>
            </a:r>
            <a:r>
              <a:rPr lang="ru-RU" dirty="0" err="1" smtClean="0"/>
              <a:t>next</a:t>
            </a:r>
            <a:r>
              <a:rPr lang="ru-RU" dirty="0" smtClean="0"/>
              <a:t> = </a:t>
            </a:r>
            <a:r>
              <a:rPr lang="ru-RU" dirty="0" err="1" smtClean="0"/>
              <a:t>Pn</a:t>
            </a:r>
            <a:r>
              <a:rPr lang="ru-RU" dirty="0" smtClean="0"/>
              <a:t>-&gt;</a:t>
            </a:r>
            <a:r>
              <a:rPr lang="ru-RU" dirty="0" err="1" smtClean="0"/>
              <a:t>next</a:t>
            </a:r>
            <a:r>
              <a:rPr lang="ru-RU" dirty="0" smtClean="0"/>
              <a:t>;</a:t>
            </a:r>
          </a:p>
          <a:p>
            <a:r>
              <a:rPr lang="ru-RU" dirty="0" smtClean="0"/>
              <a:t>	</a:t>
            </a:r>
            <a:r>
              <a:rPr lang="ru-RU" dirty="0" err="1" smtClean="0"/>
              <a:t>Pn</a:t>
            </a:r>
            <a:r>
              <a:rPr lang="ru-RU" dirty="0" smtClean="0"/>
              <a:t>-&gt;</a:t>
            </a:r>
            <a:r>
              <a:rPr lang="ru-RU" dirty="0" err="1" smtClean="0"/>
              <a:t>next</a:t>
            </a:r>
            <a:r>
              <a:rPr lang="ru-RU" dirty="0" smtClean="0"/>
              <a:t> = </a:t>
            </a:r>
            <a:r>
              <a:rPr lang="ru-RU" dirty="0" err="1" smtClean="0"/>
              <a:t>pnew</a:t>
            </a:r>
            <a:r>
              <a:rPr lang="ru-RU" dirty="0" smtClean="0"/>
              <a:t>;</a:t>
            </a:r>
          </a:p>
          <a:p>
            <a:r>
              <a:rPr lang="ru-RU" dirty="0" smtClean="0"/>
              <a:t>	</a:t>
            </a:r>
            <a:r>
              <a:rPr lang="ru-RU" dirty="0" err="1" smtClean="0"/>
              <a:t>return</a:t>
            </a:r>
            <a:r>
              <a:rPr lang="ru-RU" dirty="0" smtClean="0"/>
              <a:t> 1;</a:t>
            </a:r>
          </a:p>
          <a:p>
            <a:r>
              <a:rPr lang="ru-RU" dirty="0" smtClean="0"/>
              <a:t>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131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7823" y="837127"/>
            <a:ext cx="10269828" cy="530609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//нахождение узла в списке</a:t>
            </a:r>
          </a:p>
          <a:p>
            <a:r>
              <a:rPr lang="en-US" dirty="0" err="1"/>
              <a:t>pNODE</a:t>
            </a:r>
            <a:r>
              <a:rPr lang="en-US" dirty="0"/>
              <a:t> find(</a:t>
            </a:r>
            <a:r>
              <a:rPr lang="en-US" dirty="0" err="1"/>
              <a:t>pLIST</a:t>
            </a:r>
            <a:r>
              <a:rPr lang="en-US" dirty="0"/>
              <a:t> </a:t>
            </a:r>
            <a:r>
              <a:rPr lang="en-US" dirty="0" err="1"/>
              <a:t>pL</a:t>
            </a:r>
            <a:r>
              <a:rPr lang="en-US" dirty="0"/>
              <a:t>, </a:t>
            </a:r>
            <a:r>
              <a:rPr lang="en-US" dirty="0" err="1"/>
              <a:t>int</a:t>
            </a:r>
            <a:r>
              <a:rPr lang="en-US" dirty="0"/>
              <a:t> date){</a:t>
            </a:r>
          </a:p>
          <a:p>
            <a:r>
              <a:rPr lang="en-US" dirty="0"/>
              <a:t>	</a:t>
            </a:r>
            <a:r>
              <a:rPr lang="en-US" dirty="0" err="1"/>
              <a:t>pNODE</a:t>
            </a:r>
            <a:r>
              <a:rPr lang="en-US" dirty="0"/>
              <a:t> p = </a:t>
            </a:r>
            <a:r>
              <a:rPr lang="en-US" dirty="0" err="1"/>
              <a:t>pL</a:t>
            </a:r>
            <a:r>
              <a:rPr lang="en-US" dirty="0"/>
              <a:t>-&gt;top;</a:t>
            </a:r>
          </a:p>
          <a:p>
            <a:r>
              <a:rPr lang="en-US" dirty="0"/>
              <a:t>	if (</a:t>
            </a:r>
            <a:r>
              <a:rPr lang="en-US" dirty="0" err="1"/>
              <a:t>isempty</a:t>
            </a:r>
            <a:r>
              <a:rPr lang="en-US" dirty="0"/>
              <a:t>(</a:t>
            </a:r>
            <a:r>
              <a:rPr lang="en-US" dirty="0" err="1"/>
              <a:t>pL</a:t>
            </a:r>
            <a:r>
              <a:rPr lang="en-US" dirty="0"/>
              <a:t>)) return NULL;</a:t>
            </a:r>
          </a:p>
          <a:p>
            <a:r>
              <a:rPr lang="en-US" dirty="0"/>
              <a:t>	while (p&amp;&amp;p-&gt;</a:t>
            </a:r>
            <a:r>
              <a:rPr lang="en-US" dirty="0" err="1"/>
              <a:t>val</a:t>
            </a:r>
            <a:r>
              <a:rPr lang="en-US" dirty="0"/>
              <a:t> != date) p = p-&gt;next;</a:t>
            </a:r>
          </a:p>
          <a:p>
            <a:r>
              <a:rPr lang="en-US" dirty="0"/>
              <a:t>	return p;</a:t>
            </a:r>
          </a:p>
          <a:p>
            <a:r>
              <a:rPr lang="en-US" dirty="0"/>
              <a:t>}</a:t>
            </a:r>
          </a:p>
          <a:p>
            <a:r>
              <a:rPr lang="ru-RU" dirty="0"/>
              <a:t>//удаление узла</a:t>
            </a:r>
          </a:p>
          <a:p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delnode</a:t>
            </a:r>
            <a:r>
              <a:rPr lang="en-US" dirty="0"/>
              <a:t>(</a:t>
            </a:r>
            <a:r>
              <a:rPr lang="en-US" dirty="0" err="1"/>
              <a:t>pLIST</a:t>
            </a:r>
            <a:r>
              <a:rPr lang="en-US" dirty="0"/>
              <a:t> </a:t>
            </a:r>
            <a:r>
              <a:rPr lang="en-US" dirty="0" err="1"/>
              <a:t>pL</a:t>
            </a:r>
            <a:r>
              <a:rPr lang="en-US" dirty="0"/>
              <a:t>, </a:t>
            </a:r>
            <a:r>
              <a:rPr lang="en-US" dirty="0" err="1"/>
              <a:t>pNODE</a:t>
            </a:r>
            <a:r>
              <a:rPr lang="en-US" dirty="0"/>
              <a:t> </a:t>
            </a:r>
            <a:r>
              <a:rPr lang="en-US" dirty="0" err="1"/>
              <a:t>pN</a:t>
            </a:r>
            <a:r>
              <a:rPr lang="en-US" dirty="0" smtClean="0"/>
              <a:t>){</a:t>
            </a:r>
            <a:r>
              <a:rPr lang="en-US" dirty="0"/>
              <a:t>	</a:t>
            </a:r>
          </a:p>
          <a:p>
            <a:r>
              <a:rPr lang="en-US" dirty="0"/>
              <a:t>if(</a:t>
            </a:r>
            <a:r>
              <a:rPr lang="en-US" dirty="0" err="1"/>
              <a:t>pN</a:t>
            </a:r>
            <a:r>
              <a:rPr lang="en-US" dirty="0"/>
              <a:t>==NULL) return 0;</a:t>
            </a:r>
          </a:p>
          <a:p>
            <a:r>
              <a:rPr lang="en-US" dirty="0"/>
              <a:t>else</a:t>
            </a:r>
            <a:r>
              <a:rPr lang="en-US" dirty="0" smtClean="0"/>
              <a:t>{</a:t>
            </a:r>
            <a:r>
              <a:rPr lang="ru-RU" dirty="0" smtClean="0"/>
              <a:t>         </a:t>
            </a:r>
            <a:r>
              <a:rPr lang="en-US" dirty="0" smtClean="0"/>
              <a:t>/*</a:t>
            </a:r>
            <a:r>
              <a:rPr lang="en-US" dirty="0"/>
              <a:t>if(</a:t>
            </a:r>
            <a:r>
              <a:rPr lang="en-US" dirty="0" err="1"/>
              <a:t>pN</a:t>
            </a:r>
            <a:r>
              <a:rPr lang="en-US" dirty="0"/>
              <a:t>==</a:t>
            </a:r>
            <a:r>
              <a:rPr lang="en-US" dirty="0" err="1"/>
              <a:t>pL</a:t>
            </a:r>
            <a:r>
              <a:rPr lang="en-US" dirty="0"/>
              <a:t>-&gt;top)</a:t>
            </a:r>
          </a:p>
          <a:p>
            <a:r>
              <a:rPr lang="en-US" dirty="0"/>
              <a:t>	</a:t>
            </a:r>
            <a:r>
              <a:rPr lang="ru-RU" dirty="0" smtClean="0"/>
              <a:t>                   </a:t>
            </a:r>
            <a:r>
              <a:rPr lang="en-US" dirty="0" smtClean="0"/>
              <a:t>{</a:t>
            </a:r>
            <a:r>
              <a:rPr lang="en-US" dirty="0" err="1"/>
              <a:t>pL</a:t>
            </a:r>
            <a:r>
              <a:rPr lang="en-US" dirty="0"/>
              <a:t>-&gt;top=</a:t>
            </a:r>
            <a:r>
              <a:rPr lang="en-US" dirty="0" err="1"/>
              <a:t>pN</a:t>
            </a:r>
            <a:r>
              <a:rPr lang="en-US" dirty="0"/>
              <a:t>-&gt;next;</a:t>
            </a:r>
          </a:p>
          <a:p>
            <a:r>
              <a:rPr lang="en-US" dirty="0"/>
              <a:t>	</a:t>
            </a:r>
            <a:r>
              <a:rPr lang="ru-RU" dirty="0" smtClean="0"/>
              <a:t>                        </a:t>
            </a:r>
            <a:r>
              <a:rPr lang="en-US" dirty="0" smtClean="0"/>
              <a:t>free(</a:t>
            </a:r>
            <a:r>
              <a:rPr lang="en-US" dirty="0" err="1" smtClean="0"/>
              <a:t>pN</a:t>
            </a:r>
            <a:r>
              <a:rPr lang="en-US" dirty="0"/>
              <a:t>);}</a:t>
            </a:r>
          </a:p>
          <a:p>
            <a:r>
              <a:rPr lang="en-US" dirty="0"/>
              <a:t>	</a:t>
            </a:r>
            <a:r>
              <a:rPr lang="ru-RU" dirty="0" smtClean="0"/>
              <a:t>                           </a:t>
            </a:r>
            <a:r>
              <a:rPr lang="en-US" dirty="0" smtClean="0"/>
              <a:t>else</a:t>
            </a:r>
            <a:r>
              <a:rPr lang="en-US" dirty="0"/>
              <a:t>*/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72737" y="3834899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	{</a:t>
            </a:r>
            <a:r>
              <a:rPr lang="ru-RU" dirty="0" err="1" smtClean="0"/>
              <a:t>pNODE</a:t>
            </a:r>
            <a:r>
              <a:rPr lang="ru-RU" dirty="0" smtClean="0"/>
              <a:t> p=</a:t>
            </a:r>
            <a:r>
              <a:rPr lang="ru-RU" dirty="0" err="1" smtClean="0"/>
              <a:t>pN</a:t>
            </a:r>
            <a:r>
              <a:rPr lang="ru-RU" dirty="0" smtClean="0"/>
              <a:t>-&gt;</a:t>
            </a:r>
            <a:r>
              <a:rPr lang="ru-RU" dirty="0" err="1" smtClean="0"/>
              <a:t>next</a:t>
            </a:r>
            <a:r>
              <a:rPr lang="ru-RU" dirty="0" smtClean="0"/>
              <a:t>;</a:t>
            </a:r>
          </a:p>
          <a:p>
            <a:r>
              <a:rPr lang="ru-RU" dirty="0" smtClean="0"/>
              <a:t>	</a:t>
            </a:r>
            <a:r>
              <a:rPr lang="ru-RU" dirty="0" err="1" smtClean="0"/>
              <a:t>pN</a:t>
            </a:r>
            <a:r>
              <a:rPr lang="ru-RU" dirty="0" smtClean="0"/>
              <a:t>-&gt;</a:t>
            </a:r>
            <a:r>
              <a:rPr lang="ru-RU" dirty="0" err="1" smtClean="0"/>
              <a:t>next</a:t>
            </a:r>
            <a:r>
              <a:rPr lang="ru-RU" dirty="0" smtClean="0"/>
              <a:t>=</a:t>
            </a:r>
            <a:r>
              <a:rPr lang="ru-RU" dirty="0" err="1" smtClean="0"/>
              <a:t>pN</a:t>
            </a:r>
            <a:r>
              <a:rPr lang="ru-RU" dirty="0" smtClean="0"/>
              <a:t>-&gt;</a:t>
            </a:r>
            <a:r>
              <a:rPr lang="ru-RU" dirty="0" err="1" smtClean="0"/>
              <a:t>next</a:t>
            </a:r>
            <a:r>
              <a:rPr lang="ru-RU" dirty="0" smtClean="0"/>
              <a:t>-&gt;</a:t>
            </a:r>
            <a:r>
              <a:rPr lang="ru-RU" dirty="0" err="1" smtClean="0"/>
              <a:t>next</a:t>
            </a:r>
            <a:r>
              <a:rPr lang="ru-RU" dirty="0" smtClean="0"/>
              <a:t>;</a:t>
            </a:r>
          </a:p>
          <a:p>
            <a:r>
              <a:rPr lang="ru-RU" dirty="0" smtClean="0"/>
              <a:t>	</a:t>
            </a:r>
            <a:r>
              <a:rPr lang="ru-RU" dirty="0" err="1" smtClean="0"/>
              <a:t>free</a:t>
            </a:r>
            <a:r>
              <a:rPr lang="ru-RU" dirty="0" smtClean="0"/>
              <a:t>(p);</a:t>
            </a:r>
          </a:p>
          <a:p>
            <a:r>
              <a:rPr lang="ru-RU" dirty="0" smtClean="0"/>
              <a:t>	}</a:t>
            </a:r>
          </a:p>
          <a:p>
            <a:r>
              <a:rPr lang="ru-RU" dirty="0" smtClean="0"/>
              <a:t>	</a:t>
            </a:r>
            <a:r>
              <a:rPr lang="ru-RU" dirty="0" err="1" smtClean="0"/>
              <a:t>pL</a:t>
            </a:r>
            <a:r>
              <a:rPr lang="ru-RU" dirty="0" smtClean="0"/>
              <a:t>-&gt;</a:t>
            </a:r>
            <a:r>
              <a:rPr lang="ru-RU" dirty="0" err="1" smtClean="0"/>
              <a:t>len</a:t>
            </a:r>
            <a:r>
              <a:rPr lang="ru-RU" dirty="0" smtClean="0"/>
              <a:t>--;</a:t>
            </a:r>
          </a:p>
          <a:p>
            <a:r>
              <a:rPr lang="ru-RU" dirty="0" smtClean="0"/>
              <a:t>	</a:t>
            </a:r>
            <a:r>
              <a:rPr lang="ru-RU" dirty="0" err="1" smtClean="0"/>
              <a:t>return</a:t>
            </a:r>
            <a:r>
              <a:rPr lang="ru-RU" dirty="0" smtClean="0"/>
              <a:t> 1;</a:t>
            </a:r>
          </a:p>
          <a:p>
            <a:r>
              <a:rPr lang="ru-RU" dirty="0" smtClean="0"/>
              <a:t>} </a:t>
            </a:r>
          </a:p>
          <a:p>
            <a:r>
              <a:rPr lang="ru-RU" dirty="0" smtClean="0"/>
              <a:t>}</a:t>
            </a:r>
            <a:endParaRPr lang="ru-RU" dirty="0"/>
          </a:p>
        </p:txBody>
      </p:sp>
      <p:cxnSp>
        <p:nvCxnSpPr>
          <p:cNvPr id="6" name="Соединительная линия уступом 5"/>
          <p:cNvCxnSpPr/>
          <p:nvPr/>
        </p:nvCxnSpPr>
        <p:spPr>
          <a:xfrm flipV="1">
            <a:off x="3992451" y="4056845"/>
            <a:ext cx="3026535" cy="198334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99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4641" y="914400"/>
            <a:ext cx="10424373" cy="567958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Понятие списка хорошо известно из жизненных примеров</a:t>
            </a:r>
            <a:r>
              <a:rPr lang="ru-RU" b="1" dirty="0"/>
              <a:t>: список </a:t>
            </a:r>
            <a:r>
              <a:rPr lang="ru-RU" dirty="0"/>
              <a:t>студентов учебной группы, список призёров олимпиады, </a:t>
            </a:r>
            <a:r>
              <a:rPr lang="ru-RU" b="1" dirty="0"/>
              <a:t>список</a:t>
            </a:r>
            <a:r>
              <a:rPr lang="ru-RU" dirty="0"/>
              <a:t>(перечень) документов для представления в приёмную комиссию, </a:t>
            </a:r>
            <a:r>
              <a:rPr lang="ru-RU" b="1" dirty="0"/>
              <a:t>список</a:t>
            </a:r>
            <a:r>
              <a:rPr lang="ru-RU" dirty="0"/>
              <a:t> почтовой рассылки, </a:t>
            </a:r>
            <a:r>
              <a:rPr lang="ru-RU" b="1" dirty="0"/>
              <a:t>список</a:t>
            </a:r>
            <a:r>
              <a:rPr lang="ru-RU" dirty="0"/>
              <a:t> литературы для самостоятельного чтения и т.п.</a:t>
            </a:r>
          </a:p>
          <a:p>
            <a:r>
              <a:rPr lang="ru-RU" b="1" dirty="0"/>
              <a:t>Списком</a:t>
            </a:r>
            <a:r>
              <a:rPr lang="ru-RU" dirty="0"/>
              <a:t> называется упорядоченное множество, состоящее из переменного числа элементов, к которым применимы </a:t>
            </a:r>
            <a:r>
              <a:rPr lang="ru-RU" b="1" dirty="0"/>
              <a:t>операции включения</a:t>
            </a:r>
            <a:r>
              <a:rPr lang="ru-RU" dirty="0"/>
              <a:t>, исключения. </a:t>
            </a:r>
            <a:r>
              <a:rPr lang="ru-RU" b="1" dirty="0"/>
              <a:t>Список</a:t>
            </a:r>
            <a:r>
              <a:rPr lang="ru-RU" dirty="0"/>
              <a:t>, отражающий отношения соседства между элементами, называется линейным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/>
              <a:t>Длина списка равна числу элементов, содержащихся в списке, </a:t>
            </a:r>
            <a:r>
              <a:rPr lang="ru-RU" b="1" dirty="0"/>
              <a:t>список</a:t>
            </a:r>
            <a:r>
              <a:rPr lang="ru-RU" dirty="0"/>
              <a:t> нулевой длины называется пустым списком. Списки представляют собой способ организации структуры данных, при которой элементы некоторого типа образуют цепочку. Для связывания элементов в списке используют систему указателей. В минимальном случае, любой элемент линейного списка имеет один </a:t>
            </a:r>
            <a:r>
              <a:rPr lang="ru-RU" b="1" dirty="0"/>
              <a:t>указатель</a:t>
            </a:r>
            <a:r>
              <a:rPr lang="ru-RU" dirty="0"/>
              <a:t>, который указывает на следующий элемент в списке или является пустым указателем, что интерпретируется как конец списка.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46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1915" y="625101"/>
            <a:ext cx="6715257" cy="597532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//вывод списка</a:t>
            </a:r>
          </a:p>
          <a:p>
            <a:r>
              <a:rPr lang="en-US" dirty="0"/>
              <a:t>void show(</a:t>
            </a:r>
            <a:r>
              <a:rPr lang="en-US" dirty="0" err="1"/>
              <a:t>pLIST</a:t>
            </a:r>
            <a:r>
              <a:rPr lang="en-US" dirty="0"/>
              <a:t> </a:t>
            </a:r>
            <a:r>
              <a:rPr lang="en-US" dirty="0" err="1"/>
              <a:t>pL</a:t>
            </a:r>
            <a:r>
              <a:rPr lang="en-US" dirty="0"/>
              <a:t>){</a:t>
            </a:r>
          </a:p>
          <a:p>
            <a:r>
              <a:rPr lang="en-US" dirty="0"/>
              <a:t>	</a:t>
            </a:r>
            <a:r>
              <a:rPr lang="en-US" dirty="0" err="1"/>
              <a:t>pNODE</a:t>
            </a:r>
            <a:r>
              <a:rPr lang="en-US" dirty="0"/>
              <a:t> p=</a:t>
            </a:r>
            <a:r>
              <a:rPr lang="en-US" dirty="0" err="1"/>
              <a:t>pL</a:t>
            </a:r>
            <a:r>
              <a:rPr lang="en-US" dirty="0"/>
              <a:t>-&gt;top;</a:t>
            </a:r>
          </a:p>
          <a:p>
            <a:r>
              <a:rPr lang="en-US" dirty="0"/>
              <a:t>	while (p</a:t>
            </a:r>
            <a:r>
              <a:rPr lang="en-US" dirty="0" smtClean="0"/>
              <a:t>){</a:t>
            </a:r>
            <a:endParaRPr lang="ru-RU" dirty="0" smtClean="0"/>
          </a:p>
          <a:p>
            <a:r>
              <a:rPr lang="en-US" dirty="0"/>
              <a:t>		</a:t>
            </a:r>
            <a:r>
              <a:rPr lang="en-US" dirty="0" err="1"/>
              <a:t>printf_s</a:t>
            </a:r>
            <a:r>
              <a:rPr lang="en-US" dirty="0"/>
              <a:t>("%u-&gt;%d-&gt;%u\n",</a:t>
            </a:r>
            <a:r>
              <a:rPr lang="en-US" dirty="0" err="1"/>
              <a:t>p,p</a:t>
            </a:r>
            <a:r>
              <a:rPr lang="en-US" dirty="0"/>
              <a:t>-&gt;</a:t>
            </a:r>
            <a:r>
              <a:rPr lang="en-US" dirty="0" err="1"/>
              <a:t>val,p</a:t>
            </a:r>
            <a:r>
              <a:rPr lang="en-US" dirty="0"/>
              <a:t>-&gt;next);</a:t>
            </a:r>
          </a:p>
          <a:p>
            <a:r>
              <a:rPr lang="en-US" dirty="0"/>
              <a:t>		p=p-&gt;next;}</a:t>
            </a:r>
          </a:p>
          <a:p>
            <a:r>
              <a:rPr lang="en-US" dirty="0"/>
              <a:t>}</a:t>
            </a:r>
          </a:p>
          <a:p>
            <a:r>
              <a:rPr lang="en-US" dirty="0"/>
              <a:t>//</a:t>
            </a:r>
            <a:r>
              <a:rPr lang="ru-RU" dirty="0"/>
              <a:t>очищение памяти отведенной для списка</a:t>
            </a:r>
          </a:p>
          <a:p>
            <a:r>
              <a:rPr lang="en-US" dirty="0"/>
              <a:t>void </a:t>
            </a:r>
            <a:r>
              <a:rPr lang="en-US" dirty="0" err="1"/>
              <a:t>clearlist</a:t>
            </a:r>
            <a:r>
              <a:rPr lang="en-US" dirty="0"/>
              <a:t>(</a:t>
            </a:r>
            <a:r>
              <a:rPr lang="en-US" dirty="0" err="1"/>
              <a:t>pLIST</a:t>
            </a:r>
            <a:r>
              <a:rPr lang="en-US" dirty="0"/>
              <a:t> </a:t>
            </a:r>
            <a:r>
              <a:rPr lang="en-US" dirty="0" err="1"/>
              <a:t>pL</a:t>
            </a:r>
            <a:r>
              <a:rPr lang="en-US" dirty="0"/>
              <a:t>){</a:t>
            </a:r>
          </a:p>
          <a:p>
            <a:r>
              <a:rPr lang="en-US" dirty="0"/>
              <a:t>	</a:t>
            </a:r>
            <a:r>
              <a:rPr lang="en-US" dirty="0" err="1"/>
              <a:t>pNODE</a:t>
            </a:r>
            <a:r>
              <a:rPr lang="en-US" dirty="0"/>
              <a:t> p=</a:t>
            </a:r>
            <a:r>
              <a:rPr lang="en-US" dirty="0" err="1"/>
              <a:t>pL</a:t>
            </a:r>
            <a:r>
              <a:rPr lang="en-US" dirty="0"/>
              <a:t>-&gt;top;</a:t>
            </a:r>
          </a:p>
          <a:p>
            <a:r>
              <a:rPr lang="en-US" dirty="0"/>
              <a:t>	while(p-&gt;next!=NULL){</a:t>
            </a:r>
          </a:p>
          <a:p>
            <a:r>
              <a:rPr lang="en-US" dirty="0"/>
              <a:t>		</a:t>
            </a:r>
            <a:r>
              <a:rPr lang="en-US" dirty="0" err="1"/>
              <a:t>delnode</a:t>
            </a:r>
            <a:r>
              <a:rPr lang="en-US" dirty="0"/>
              <a:t>(</a:t>
            </a:r>
            <a:r>
              <a:rPr lang="en-US" dirty="0" err="1"/>
              <a:t>pL,p</a:t>
            </a:r>
            <a:r>
              <a:rPr lang="en-US" dirty="0"/>
              <a:t>);</a:t>
            </a:r>
          </a:p>
          <a:p>
            <a:r>
              <a:rPr lang="en-US" dirty="0"/>
              <a:t>		//free(p);</a:t>
            </a:r>
          </a:p>
          <a:p>
            <a:r>
              <a:rPr lang="en-US" dirty="0"/>
              <a:t>		</a:t>
            </a:r>
            <a:r>
              <a:rPr lang="en-US" dirty="0" err="1"/>
              <a:t>pL</a:t>
            </a:r>
            <a:r>
              <a:rPr lang="en-US" dirty="0"/>
              <a:t>-&gt;</a:t>
            </a:r>
            <a:r>
              <a:rPr lang="en-US" dirty="0" err="1"/>
              <a:t>len</a:t>
            </a:r>
            <a:r>
              <a:rPr lang="en-US" dirty="0"/>
              <a:t>--;</a:t>
            </a:r>
          </a:p>
          <a:p>
            <a:r>
              <a:rPr lang="en-US" dirty="0"/>
              <a:t>	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207876" y="4139107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}</a:t>
            </a:r>
            <a:endParaRPr lang="ru-RU" dirty="0" smtClean="0"/>
          </a:p>
          <a:p>
            <a:r>
              <a:rPr lang="en-US" dirty="0" smtClean="0"/>
              <a:t>	</a:t>
            </a:r>
            <a:r>
              <a:rPr lang="en-US" dirty="0" err="1" smtClean="0"/>
              <a:t>pL</a:t>
            </a:r>
            <a:r>
              <a:rPr lang="en-US" dirty="0" smtClean="0"/>
              <a:t>-&gt;top=NULL;</a:t>
            </a:r>
          </a:p>
          <a:p>
            <a:r>
              <a:rPr lang="en-US" dirty="0" smtClean="0"/>
              <a:t>	}</a:t>
            </a:r>
          </a:p>
          <a:p>
            <a:r>
              <a:rPr lang="en-US" dirty="0" smtClean="0"/>
              <a:t>	//</a:t>
            </a:r>
            <a:r>
              <a:rPr lang="ru-RU" dirty="0" smtClean="0"/>
              <a:t>удаление списка</a:t>
            </a:r>
          </a:p>
          <a:p>
            <a:r>
              <a:rPr lang="en-US" dirty="0" smtClean="0"/>
              <a:t>void </a:t>
            </a:r>
            <a:r>
              <a:rPr lang="en-US" dirty="0" err="1" smtClean="0"/>
              <a:t>deletelist</a:t>
            </a:r>
            <a:r>
              <a:rPr lang="en-US" dirty="0" smtClean="0"/>
              <a:t>(</a:t>
            </a:r>
            <a:r>
              <a:rPr lang="en-US" dirty="0" err="1" smtClean="0"/>
              <a:t>pLIST</a:t>
            </a:r>
            <a:r>
              <a:rPr lang="en-US" dirty="0" smtClean="0"/>
              <a:t> </a:t>
            </a:r>
            <a:r>
              <a:rPr lang="en-US" dirty="0" err="1" smtClean="0"/>
              <a:t>pL</a:t>
            </a:r>
            <a:r>
              <a:rPr lang="en-US" dirty="0" smtClean="0"/>
              <a:t>){</a:t>
            </a:r>
          </a:p>
          <a:p>
            <a:r>
              <a:rPr lang="en-US" dirty="0" err="1" smtClean="0"/>
              <a:t>clearlist</a:t>
            </a:r>
            <a:r>
              <a:rPr lang="en-US" dirty="0" smtClean="0"/>
              <a:t>(</a:t>
            </a:r>
            <a:r>
              <a:rPr lang="en-US" dirty="0" err="1" smtClean="0"/>
              <a:t>pL</a:t>
            </a:r>
            <a:r>
              <a:rPr lang="en-US" dirty="0" smtClean="0"/>
              <a:t>);</a:t>
            </a:r>
          </a:p>
          <a:p>
            <a:r>
              <a:rPr lang="en-US" dirty="0" smtClean="0"/>
              <a:t>free(</a:t>
            </a:r>
            <a:r>
              <a:rPr lang="en-US" dirty="0" err="1" smtClean="0"/>
              <a:t>pL</a:t>
            </a:r>
            <a:r>
              <a:rPr lang="en-US" dirty="0" smtClean="0"/>
              <a:t>);}</a:t>
            </a:r>
            <a:endParaRPr lang="ru-RU" dirty="0"/>
          </a:p>
        </p:txBody>
      </p:sp>
      <p:cxnSp>
        <p:nvCxnSpPr>
          <p:cNvPr id="8" name="Соединительная линия уступом 7"/>
          <p:cNvCxnSpPr/>
          <p:nvPr/>
        </p:nvCxnSpPr>
        <p:spPr>
          <a:xfrm flipV="1">
            <a:off x="3258355" y="4288665"/>
            <a:ext cx="3915177" cy="17128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555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0246" y="573585"/>
            <a:ext cx="10566041" cy="577570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Структура, элементами которой служат записи с одним и тем же форматом, связанные друг с другом с помощью указателей, хранящихся в самих элементах, называют связанным списком. В связанном списке элементы линейно упорядочены, но порядок определяется не номерами, как в массиве, а указателями, входящими в состав элементов списка. Каждый </a:t>
            </a:r>
            <a:r>
              <a:rPr lang="ru-RU" b="1" dirty="0"/>
              <a:t>список</a:t>
            </a:r>
            <a:r>
              <a:rPr lang="ru-RU" dirty="0"/>
              <a:t> имеет особый элемент, называемый указателем начала списка (головой списка), который обычно по содержанию отличен от остальных элементов. В </a:t>
            </a:r>
            <a:r>
              <a:rPr lang="ru-RU" b="1" dirty="0"/>
              <a:t>поле </a:t>
            </a:r>
            <a:r>
              <a:rPr lang="ru-RU" dirty="0"/>
              <a:t>указателя </a:t>
            </a:r>
            <a:r>
              <a:rPr lang="ru-RU" b="1" dirty="0"/>
              <a:t>последнего элемента списка</a:t>
            </a:r>
            <a:r>
              <a:rPr lang="ru-RU" dirty="0"/>
              <a:t> находится специальный признак NULL, свидетельствующий о конце списка.</a:t>
            </a:r>
          </a:p>
          <a:p>
            <a:r>
              <a:rPr lang="ru-RU" dirty="0"/>
              <a:t>Линейные связные списки являются простейшими </a:t>
            </a:r>
            <a:r>
              <a:rPr lang="ru-RU" b="1" dirty="0"/>
              <a:t>динамическими структурами данных</a:t>
            </a:r>
            <a:r>
              <a:rPr lang="ru-RU" dirty="0"/>
              <a:t>. Из всего многообразия связанных списков можно выделить следующие основные:</a:t>
            </a:r>
          </a:p>
          <a:p>
            <a:pPr lvl="0"/>
            <a:r>
              <a:rPr lang="ru-RU" dirty="0"/>
              <a:t>однонаправленные (односвязные) списки;</a:t>
            </a:r>
          </a:p>
          <a:p>
            <a:pPr lvl="0"/>
            <a:r>
              <a:rPr lang="ru-RU" b="1" dirty="0"/>
              <a:t>двунаправленные </a:t>
            </a:r>
            <a:r>
              <a:rPr lang="ru-RU" dirty="0"/>
              <a:t>(</a:t>
            </a:r>
            <a:r>
              <a:rPr lang="ru-RU" b="1" dirty="0"/>
              <a:t>двусвязные</a:t>
            </a:r>
            <a:r>
              <a:rPr lang="ru-RU" dirty="0"/>
              <a:t>)</a:t>
            </a:r>
            <a:r>
              <a:rPr lang="ru-RU" b="1" dirty="0"/>
              <a:t> </a:t>
            </a:r>
            <a:r>
              <a:rPr lang="ru-RU" dirty="0"/>
              <a:t>списки;</a:t>
            </a:r>
          </a:p>
          <a:p>
            <a:pPr lvl="0"/>
            <a:r>
              <a:rPr lang="ru-RU" dirty="0"/>
              <a:t>циклические (кольцевые) списки.</a:t>
            </a:r>
          </a:p>
          <a:p>
            <a:r>
              <a:rPr lang="ru-RU" dirty="0"/>
              <a:t>В основном они отличаются видом взаимосвязи элементов и/или допустимыми операциями.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47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660161"/>
            <a:ext cx="9601196" cy="820910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Однонаправленные (односвязные) списки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230408"/>
            <a:ext cx="9601196" cy="3318936"/>
          </a:xfrm>
        </p:spPr>
        <p:txBody>
          <a:bodyPr/>
          <a:lstStyle/>
          <a:p>
            <a:r>
              <a:rPr lang="ru-RU" dirty="0"/>
              <a:t>Наиболее простой динамической структурой является однонаправленный </a:t>
            </a:r>
            <a:r>
              <a:rPr lang="ru-RU" b="1" dirty="0"/>
              <a:t>список</a:t>
            </a:r>
            <a:r>
              <a:rPr lang="ru-RU" dirty="0"/>
              <a:t>, элементами которого служат объекты </a:t>
            </a:r>
            <a:r>
              <a:rPr lang="ru-RU" b="1" dirty="0"/>
              <a:t>структурного типа</a:t>
            </a:r>
            <a:r>
              <a:rPr lang="ru-RU" dirty="0"/>
              <a:t>.</a:t>
            </a:r>
          </a:p>
          <a:p>
            <a:r>
              <a:rPr lang="ru-RU" b="1" dirty="0"/>
              <a:t>Однонаправленный (односвязный) список</a:t>
            </a:r>
            <a:r>
              <a:rPr lang="ru-RU" dirty="0"/>
              <a:t> – это </a:t>
            </a:r>
            <a:r>
              <a:rPr lang="ru-RU" b="1" dirty="0"/>
              <a:t>структура данных</a:t>
            </a:r>
            <a:r>
              <a:rPr lang="ru-RU" dirty="0"/>
              <a:t>, представляющая собой последовательность элементов, в каждом из которых хранится </a:t>
            </a:r>
            <a:r>
              <a:rPr lang="ru-RU" b="1" dirty="0"/>
              <a:t>значение</a:t>
            </a:r>
            <a:r>
              <a:rPr lang="ru-RU" dirty="0"/>
              <a:t> и </a:t>
            </a:r>
            <a:r>
              <a:rPr lang="ru-RU" b="1" dirty="0"/>
              <a:t>указатель</a:t>
            </a:r>
            <a:r>
              <a:rPr lang="ru-RU" dirty="0"/>
              <a:t> на следующий </a:t>
            </a:r>
            <a:r>
              <a:rPr lang="ru-RU" b="1" dirty="0"/>
              <a:t>элемент списка </a:t>
            </a:r>
            <a:r>
              <a:rPr lang="ru-RU" dirty="0"/>
              <a:t>(рис.1). В последнем элементе </a:t>
            </a:r>
            <a:r>
              <a:rPr lang="ru-RU" b="1" dirty="0"/>
              <a:t>указатель</a:t>
            </a:r>
            <a:r>
              <a:rPr lang="ru-RU" dirty="0"/>
              <a:t> на следующий элемент равен NULL.</a:t>
            </a:r>
          </a:p>
          <a:p>
            <a:endParaRPr lang="ru-RU" dirty="0"/>
          </a:p>
        </p:txBody>
      </p:sp>
      <p:pic>
        <p:nvPicPr>
          <p:cNvPr id="1027" name="Picture 3" descr="Линейный однонаправленный спис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899" y="4335530"/>
            <a:ext cx="6808160" cy="156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89990" y="5903651"/>
            <a:ext cx="4613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Рис. 1. 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Линейный однонаправленный список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272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1760" y="1313645"/>
            <a:ext cx="10553163" cy="4868213"/>
          </a:xfrm>
        </p:spPr>
        <p:txBody>
          <a:bodyPr>
            <a:normAutofit/>
          </a:bodyPr>
          <a:lstStyle/>
          <a:p>
            <a:r>
              <a:rPr lang="ru-RU" dirty="0"/>
              <a:t>Описание простейшего элемента такого списка выглядит следующим образом:</a:t>
            </a:r>
          </a:p>
          <a:p>
            <a:r>
              <a:rPr lang="ru-RU" dirty="0" err="1"/>
              <a:t>struct</a:t>
            </a:r>
            <a:r>
              <a:rPr lang="ru-RU" dirty="0"/>
              <a:t> </a:t>
            </a:r>
            <a:r>
              <a:rPr lang="ru-RU" dirty="0" err="1"/>
              <a:t>имя_типа</a:t>
            </a:r>
            <a:r>
              <a:rPr lang="ru-RU" dirty="0"/>
              <a:t> { информационное </a:t>
            </a:r>
            <a:r>
              <a:rPr lang="ru-RU" b="1" dirty="0"/>
              <a:t>поле</a:t>
            </a:r>
            <a:r>
              <a:rPr lang="ru-RU" dirty="0"/>
              <a:t>; адресное </a:t>
            </a:r>
            <a:r>
              <a:rPr lang="ru-RU" b="1" dirty="0"/>
              <a:t>поле</a:t>
            </a:r>
            <a:r>
              <a:rPr lang="ru-RU" dirty="0"/>
              <a:t>; };</a:t>
            </a:r>
          </a:p>
          <a:p>
            <a:r>
              <a:rPr lang="ru-RU" dirty="0"/>
              <a:t>где информационное поле – это </a:t>
            </a:r>
            <a:r>
              <a:rPr lang="ru-RU" b="1" dirty="0"/>
              <a:t>поле</a:t>
            </a:r>
            <a:r>
              <a:rPr lang="ru-RU" dirty="0"/>
              <a:t> любого, ранее объявленного или стандартного, типа;</a:t>
            </a:r>
          </a:p>
          <a:p>
            <a:r>
              <a:rPr lang="ru-RU" dirty="0"/>
              <a:t>адресное поле – это </a:t>
            </a:r>
            <a:r>
              <a:rPr lang="ru-RU" b="1" dirty="0"/>
              <a:t>указатель</a:t>
            </a:r>
            <a:r>
              <a:rPr lang="ru-RU" dirty="0"/>
              <a:t> на </a:t>
            </a:r>
            <a:r>
              <a:rPr lang="ru-RU" b="1" dirty="0"/>
              <a:t>объект</a:t>
            </a:r>
            <a:r>
              <a:rPr lang="ru-RU" dirty="0"/>
              <a:t> того же типа, что и определяемая структура, в него записывается </a:t>
            </a:r>
            <a:r>
              <a:rPr lang="ru-RU" b="1" dirty="0"/>
              <a:t>адрес</a:t>
            </a:r>
            <a:r>
              <a:rPr lang="ru-RU" dirty="0"/>
              <a:t> следующего элемента списка.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69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1672" y="837127"/>
            <a:ext cx="10135673" cy="503874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Например:</a:t>
            </a:r>
          </a:p>
          <a:p>
            <a:r>
              <a:rPr lang="ru-RU" dirty="0" err="1"/>
              <a:t>struct</a:t>
            </a:r>
            <a:r>
              <a:rPr lang="ru-RU" dirty="0"/>
              <a:t> </a:t>
            </a:r>
            <a:r>
              <a:rPr lang="ru-RU" dirty="0" err="1"/>
              <a:t>Node</a:t>
            </a:r>
            <a:r>
              <a:rPr lang="ru-RU" dirty="0"/>
              <a:t> {</a:t>
            </a:r>
          </a:p>
          <a:p>
            <a:r>
              <a:rPr lang="ru-RU" dirty="0"/>
              <a:t>       </a:t>
            </a:r>
            <a:r>
              <a:rPr lang="ru-RU" dirty="0" err="1"/>
              <a:t>int</a:t>
            </a:r>
            <a:r>
              <a:rPr lang="ru-RU" dirty="0"/>
              <a:t> </a:t>
            </a:r>
            <a:r>
              <a:rPr lang="ru-RU" dirty="0" err="1"/>
              <a:t>key</a:t>
            </a:r>
            <a:r>
              <a:rPr lang="ru-RU" dirty="0"/>
              <a:t>;//информационное поле</a:t>
            </a:r>
          </a:p>
          <a:p>
            <a:r>
              <a:rPr lang="ru-RU" dirty="0"/>
              <a:t>       </a:t>
            </a:r>
            <a:r>
              <a:rPr lang="ru-RU" dirty="0" err="1"/>
              <a:t>Node</a:t>
            </a:r>
            <a:r>
              <a:rPr lang="ru-RU" dirty="0"/>
              <a:t>*</a:t>
            </a:r>
            <a:r>
              <a:rPr lang="ru-RU" dirty="0" err="1"/>
              <a:t>next</a:t>
            </a:r>
            <a:r>
              <a:rPr lang="ru-RU" dirty="0"/>
              <a:t>;//адресное поле</a:t>
            </a:r>
          </a:p>
          <a:p>
            <a:r>
              <a:rPr lang="ru-RU" dirty="0"/>
              <a:t>      };</a:t>
            </a:r>
          </a:p>
          <a:p>
            <a:r>
              <a:rPr lang="ru-RU" dirty="0"/>
              <a:t>Информационных полей может быть несколько.</a:t>
            </a:r>
          </a:p>
          <a:p>
            <a:r>
              <a:rPr lang="ru-RU" dirty="0"/>
              <a:t>Например:</a:t>
            </a:r>
          </a:p>
          <a:p>
            <a:r>
              <a:rPr lang="ru-RU" dirty="0" err="1"/>
              <a:t>struct</a:t>
            </a:r>
            <a:r>
              <a:rPr lang="ru-RU" dirty="0"/>
              <a:t> </a:t>
            </a:r>
            <a:r>
              <a:rPr lang="ru-RU" dirty="0" err="1"/>
              <a:t>point</a:t>
            </a:r>
            <a:r>
              <a:rPr lang="ru-RU" dirty="0"/>
              <a:t> {</a:t>
            </a:r>
          </a:p>
          <a:p>
            <a:r>
              <a:rPr lang="ru-RU" dirty="0"/>
              <a:t>       </a:t>
            </a:r>
            <a:r>
              <a:rPr lang="ru-RU" dirty="0" err="1"/>
              <a:t>char</a:t>
            </a:r>
            <a:r>
              <a:rPr lang="ru-RU" dirty="0"/>
              <a:t>*</a:t>
            </a:r>
            <a:r>
              <a:rPr lang="ru-RU" dirty="0" err="1"/>
              <a:t>name</a:t>
            </a:r>
            <a:r>
              <a:rPr lang="ru-RU" dirty="0"/>
              <a:t>;//информационное поле</a:t>
            </a:r>
          </a:p>
          <a:p>
            <a:r>
              <a:rPr lang="ru-RU" dirty="0"/>
              <a:t>       </a:t>
            </a:r>
            <a:r>
              <a:rPr lang="ru-RU" dirty="0" err="1"/>
              <a:t>int</a:t>
            </a:r>
            <a:r>
              <a:rPr lang="ru-RU" dirty="0"/>
              <a:t> </a:t>
            </a:r>
            <a:r>
              <a:rPr lang="ru-RU" dirty="0" err="1"/>
              <a:t>age</a:t>
            </a:r>
            <a:r>
              <a:rPr lang="ru-RU" dirty="0"/>
              <a:t>;//информационное поле</a:t>
            </a:r>
          </a:p>
          <a:p>
            <a:r>
              <a:rPr lang="ru-RU" dirty="0"/>
              <a:t>       </a:t>
            </a:r>
            <a:r>
              <a:rPr lang="ru-RU" dirty="0" err="1"/>
              <a:t>point</a:t>
            </a:r>
            <a:r>
              <a:rPr lang="ru-RU" dirty="0"/>
              <a:t>*</a:t>
            </a:r>
            <a:r>
              <a:rPr lang="ru-RU" dirty="0" err="1"/>
              <a:t>next</a:t>
            </a:r>
            <a:r>
              <a:rPr lang="ru-RU" dirty="0"/>
              <a:t>;//адресное поле</a:t>
            </a:r>
          </a:p>
          <a:p>
            <a:r>
              <a:rPr lang="ru-RU" dirty="0"/>
              <a:t>       };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42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901521"/>
            <a:ext cx="9601196" cy="521594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Каждый</a:t>
            </a:r>
            <a:r>
              <a:rPr lang="ru-RU" b="1" dirty="0"/>
              <a:t> элемент списка</a:t>
            </a:r>
            <a:r>
              <a:rPr lang="ru-RU" dirty="0"/>
              <a:t> содержит</a:t>
            </a:r>
            <a:r>
              <a:rPr lang="ru-RU" b="1" dirty="0"/>
              <a:t> ключ</a:t>
            </a:r>
            <a:r>
              <a:rPr lang="ru-RU" dirty="0"/>
              <a:t>, который идентифицирует этот элемент.</a:t>
            </a:r>
            <a:r>
              <a:rPr lang="ru-RU" b="1" dirty="0"/>
              <a:t> Ключ</a:t>
            </a:r>
            <a:r>
              <a:rPr lang="ru-RU" dirty="0"/>
              <a:t> обычно бывает либо целым числом, либо строкой.</a:t>
            </a:r>
          </a:p>
          <a:p>
            <a:r>
              <a:rPr lang="ru-RU" dirty="0"/>
              <a:t>Основными операциями, осуществляемыми с однонаправленными списками, являются:</a:t>
            </a:r>
          </a:p>
          <a:p>
            <a:pPr lvl="0"/>
            <a:r>
              <a:rPr lang="ru-RU" dirty="0"/>
              <a:t>создание списка;</a:t>
            </a:r>
          </a:p>
          <a:p>
            <a:pPr lvl="0"/>
            <a:r>
              <a:rPr lang="ru-RU" dirty="0"/>
              <a:t>печать (просмотр) списка;</a:t>
            </a:r>
          </a:p>
          <a:p>
            <a:pPr lvl="0"/>
            <a:r>
              <a:rPr lang="ru-RU" dirty="0"/>
              <a:t>вставка элемента в список;</a:t>
            </a:r>
          </a:p>
          <a:p>
            <a:pPr lvl="0"/>
            <a:r>
              <a:rPr lang="ru-RU" dirty="0"/>
              <a:t>удаление элемента из списка;</a:t>
            </a:r>
          </a:p>
          <a:p>
            <a:pPr lvl="0"/>
            <a:r>
              <a:rPr lang="ru-RU" dirty="0"/>
              <a:t>поиск элемента в списке</a:t>
            </a:r>
          </a:p>
          <a:p>
            <a:pPr lvl="0"/>
            <a:r>
              <a:rPr lang="ru-RU" dirty="0"/>
              <a:t>проверка пустоты списка;</a:t>
            </a:r>
          </a:p>
          <a:p>
            <a:pPr lvl="0"/>
            <a:r>
              <a:rPr lang="ru-RU" dirty="0"/>
              <a:t>удаление списка.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744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428341"/>
            <a:ext cx="9601196" cy="692122"/>
          </a:xfrm>
        </p:spPr>
        <p:txBody>
          <a:bodyPr>
            <a:normAutofit/>
          </a:bodyPr>
          <a:lstStyle/>
          <a:p>
            <a:r>
              <a:rPr lang="ru-RU" sz="3200" b="1" dirty="0"/>
              <a:t>Двунаправленные (двусвязные) списки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114" y="1120464"/>
            <a:ext cx="10869769" cy="5460642"/>
          </a:xfrm>
        </p:spPr>
        <p:txBody>
          <a:bodyPr>
            <a:normAutofit fontScale="92500"/>
          </a:bodyPr>
          <a:lstStyle/>
          <a:p>
            <a:r>
              <a:rPr lang="ru-RU" dirty="0"/>
              <a:t>Для ускорения многих операций целесообразно применять переходы между элементами списка в обоих направлениях. Это реализуется с помощью </a:t>
            </a:r>
            <a:r>
              <a:rPr lang="ru-RU" b="1" dirty="0"/>
              <a:t>двунаправленных </a:t>
            </a:r>
            <a:r>
              <a:rPr lang="ru-RU" dirty="0"/>
              <a:t>списков, которые являются сложной динамической структурой.</a:t>
            </a:r>
          </a:p>
          <a:p>
            <a:r>
              <a:rPr lang="ru-RU" b="1" dirty="0"/>
              <a:t>Двунаправленный (двусвязный) список</a:t>
            </a:r>
            <a:r>
              <a:rPr lang="ru-RU" dirty="0"/>
              <a:t> – это </a:t>
            </a:r>
            <a:r>
              <a:rPr lang="ru-RU" b="1" dirty="0"/>
              <a:t>структура данных</a:t>
            </a:r>
            <a:r>
              <a:rPr lang="ru-RU" dirty="0"/>
              <a:t>, состоящая из последовательности элементов, каждый из которых содержит информационную часть и два указателя на соседние элементы ( рис. 2). При этом два соседних элемента должны содержать взаимные ссылки друг на друга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/>
              <a:t>В таком списке каждый элемент (кроме первого и последнего) связан с предыдущим и следующим за ним элементами. Каждый элемент </a:t>
            </a:r>
            <a:r>
              <a:rPr lang="ru-RU" b="1" dirty="0"/>
              <a:t>двунаправленного</a:t>
            </a:r>
            <a:r>
              <a:rPr lang="ru-RU" dirty="0"/>
              <a:t> списка имеет два поля с указателями: одно</a:t>
            </a:r>
            <a:r>
              <a:rPr lang="ru-RU" b="1" dirty="0"/>
              <a:t> поле </a:t>
            </a:r>
            <a:r>
              <a:rPr lang="ru-RU" dirty="0"/>
              <a:t>содержит ссылку на следующий элемент, другое </a:t>
            </a:r>
            <a:r>
              <a:rPr lang="ru-RU" b="1" dirty="0"/>
              <a:t>поле</a:t>
            </a:r>
            <a:r>
              <a:rPr lang="ru-RU" dirty="0"/>
              <a:t>– ссылку на предыдущий элемент и третье</a:t>
            </a:r>
            <a:r>
              <a:rPr lang="ru-RU" b="1" dirty="0"/>
              <a:t> поле</a:t>
            </a:r>
            <a:r>
              <a:rPr lang="ru-RU" dirty="0"/>
              <a:t> – информационное. Наличие ссылок на следующее звено и на предыдущее позволяет двигаться по списку от каждого звена в любом направлении: от звена к концу списка или от звена к началу списка, поэтому такой </a:t>
            </a:r>
            <a:r>
              <a:rPr lang="ru-RU" b="1" dirty="0"/>
              <a:t>список</a:t>
            </a:r>
            <a:r>
              <a:rPr lang="ru-RU" dirty="0"/>
              <a:t> называют двунаправленным.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160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2969056"/>
            <a:ext cx="9601196" cy="331893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Описание простейшего элемента такого списка выглядит следующим образом:</a:t>
            </a:r>
          </a:p>
          <a:p>
            <a:r>
              <a:rPr lang="ru-RU" dirty="0" err="1"/>
              <a:t>struct</a:t>
            </a:r>
            <a:r>
              <a:rPr lang="ru-RU" dirty="0"/>
              <a:t> </a:t>
            </a:r>
            <a:r>
              <a:rPr lang="ru-RU" dirty="0" err="1"/>
              <a:t>имя_типа</a:t>
            </a:r>
            <a:r>
              <a:rPr lang="ru-RU" dirty="0"/>
              <a:t> {</a:t>
            </a:r>
          </a:p>
          <a:p>
            <a:r>
              <a:rPr lang="ru-RU" dirty="0"/>
              <a:t>         информационное поле;</a:t>
            </a:r>
          </a:p>
          <a:p>
            <a:r>
              <a:rPr lang="ru-RU" dirty="0"/>
              <a:t>         адресное поле 1;</a:t>
            </a:r>
          </a:p>
          <a:p>
            <a:r>
              <a:rPr lang="ru-RU" dirty="0"/>
              <a:t>         адресное поле 2;</a:t>
            </a:r>
          </a:p>
          <a:p>
            <a:r>
              <a:rPr lang="ru-RU" dirty="0"/>
              <a:t>        };</a:t>
            </a:r>
          </a:p>
          <a:p>
            <a:endParaRPr lang="ru-RU" dirty="0"/>
          </a:p>
        </p:txBody>
      </p:sp>
      <p:pic>
        <p:nvPicPr>
          <p:cNvPr id="2050" name="Picture 2" descr="Двунаправленный спис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833" y="631065"/>
            <a:ext cx="9002331" cy="1674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16661" y="2305319"/>
            <a:ext cx="341170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195" algn="ctr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Рис. 2 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Двунаправленный список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96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111</TotalTime>
  <Words>301</Words>
  <Application>Microsoft Office PowerPoint</Application>
  <PresentationFormat>Широкоэкранный</PresentationFormat>
  <Paragraphs>193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Garamond</vt:lpstr>
      <vt:lpstr>Times New Roman</vt:lpstr>
      <vt:lpstr>Натуральные материалы</vt:lpstr>
      <vt:lpstr>Динамические структуры данных. Линейный список. Однонаправленный и двунаправленный.  Сортировка на основе линейных списков</vt:lpstr>
      <vt:lpstr>Презентация PowerPoint</vt:lpstr>
      <vt:lpstr>Презентация PowerPoint</vt:lpstr>
      <vt:lpstr>Однонаправленные (односвязные) списки </vt:lpstr>
      <vt:lpstr>Презентация PowerPoint</vt:lpstr>
      <vt:lpstr>Презентация PowerPoint</vt:lpstr>
      <vt:lpstr>Презентация PowerPoint</vt:lpstr>
      <vt:lpstr>Двунаправленные (двусвязные) списки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Динамические структуры данных. Линейный список. Однонаправленный и двунаправленный.  Сортировка на основе линейных списков</dc:title>
  <dc:creator>Пользователь</dc:creator>
  <cp:lastModifiedBy>teacher</cp:lastModifiedBy>
  <cp:revision>7</cp:revision>
  <dcterms:created xsi:type="dcterms:W3CDTF">2016-06-19T09:25:14Z</dcterms:created>
  <dcterms:modified xsi:type="dcterms:W3CDTF">2017-03-15T08:14:08Z</dcterms:modified>
</cp:coreProperties>
</file>