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9"/>
  </p:notesMasterIdLst>
  <p:sldIdLst>
    <p:sldId id="256" r:id="rId2"/>
    <p:sldId id="257" r:id="rId3"/>
    <p:sldId id="258" r:id="rId4"/>
    <p:sldId id="259" r:id="rId5"/>
    <p:sldId id="260" r:id="rId6"/>
    <p:sldId id="261" r:id="rId7"/>
    <p:sldId id="262" r:id="rId8"/>
    <p:sldId id="263" r:id="rId9"/>
    <p:sldId id="305" r:id="rId10"/>
    <p:sldId id="264" r:id="rId11"/>
    <p:sldId id="265" r:id="rId12"/>
    <p:sldId id="266" r:id="rId13"/>
    <p:sldId id="304"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3" r:id="rId40"/>
    <p:sldId id="294" r:id="rId41"/>
    <p:sldId id="295" r:id="rId42"/>
    <p:sldId id="297" r:id="rId43"/>
    <p:sldId id="298" r:id="rId44"/>
    <p:sldId id="299" r:id="rId45"/>
    <p:sldId id="300" r:id="rId46"/>
    <p:sldId id="301" r:id="rId47"/>
    <p:sldId id="303" r:id="rId4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BFB588-FFA6-4183-8568-3F872FF2B019}" type="datetimeFigureOut">
              <a:rPr lang="ru-RU" smtClean="0"/>
              <a:t>15.03.2017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099538-E92A-4C97-936C-C5F6717D5F44}" type="slidenum">
              <a:rPr lang="ru-RU" smtClean="0"/>
              <a:t>‹#›</a:t>
            </a:fld>
            <a:endParaRPr lang="ru-RU"/>
          </a:p>
        </p:txBody>
      </p:sp>
    </p:spTree>
    <p:extLst>
      <p:ext uri="{BB962C8B-B14F-4D97-AF65-F5344CB8AC3E}">
        <p14:creationId xmlns:p14="http://schemas.microsoft.com/office/powerpoint/2010/main" val="4253024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D099538-E92A-4C97-936C-C5F6717D5F44}" type="slidenum">
              <a:rPr lang="ru-RU" smtClean="0"/>
              <a:t>32</a:t>
            </a:fld>
            <a:endParaRPr lang="ru-RU"/>
          </a:p>
        </p:txBody>
      </p:sp>
    </p:spTree>
    <p:extLst>
      <p:ext uri="{BB962C8B-B14F-4D97-AF65-F5344CB8AC3E}">
        <p14:creationId xmlns:p14="http://schemas.microsoft.com/office/powerpoint/2010/main" val="2546575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982F39E-AFD9-4E0E-97DE-CE74DE27F8EA}"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40B3D11-CC11-442D-9BD3-0A3E9FC49B0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982F39E-AFD9-4E0E-97DE-CE74DE27F8EA}"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982F39E-AFD9-4E0E-97DE-CE74DE27F8EA}"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Заголовок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Текст 2"/>
          <p:cNvSpPr>
            <a:spLocks noGrp="1"/>
          </p:cNvSpPr>
          <p:nvPr>
            <p:ph type="body"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982F39E-AFD9-4E0E-97DE-CE74DE27F8EA}" type="datetimeFigureOut">
              <a:rPr lang="ru-RU" smtClean="0"/>
              <a:t>15.03.2017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B3D11-CC11-442D-9BD3-0A3E9FC49B01}" type="slidenum">
              <a:rPr lang="ru-RU" smtClean="0"/>
              <a:t>‹#›</a:t>
            </a:fld>
            <a:endParaRPr lang="ru-RU"/>
          </a:p>
        </p:txBody>
      </p:sp>
    </p:spTree>
    <p:extLst>
      <p:ext uri="{BB962C8B-B14F-4D97-AF65-F5344CB8AC3E}">
        <p14:creationId xmlns:p14="http://schemas.microsoft.com/office/powerpoint/2010/main" val="1360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982F39E-AFD9-4E0E-97DE-CE74DE27F8EA}" type="datetimeFigureOut">
              <a:rPr lang="ru-RU" smtClean="0"/>
              <a:t>15.03.2017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982F39E-AFD9-4E0E-97DE-CE74DE27F8EA}" type="datetimeFigureOut">
              <a:rPr lang="ru-RU" smtClean="0"/>
              <a:t>15.03.2017</a:t>
            </a:fld>
            <a:endParaRPr lang="ru-RU"/>
          </a:p>
        </p:txBody>
      </p:sp>
      <p:sp>
        <p:nvSpPr>
          <p:cNvPr id="8" name="Slide Number Placeholder 7"/>
          <p:cNvSpPr>
            <a:spLocks noGrp="1"/>
          </p:cNvSpPr>
          <p:nvPr>
            <p:ph type="sldNum" sz="quarter" idx="11"/>
          </p:nvPr>
        </p:nvSpPr>
        <p:spPr/>
        <p:txBody>
          <a:bodyPr/>
          <a:lstStyle/>
          <a:p>
            <a:fld id="{B40B3D11-CC11-442D-9BD3-0A3E9FC49B01}"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982F39E-AFD9-4E0E-97DE-CE74DE27F8EA}" type="datetimeFigureOut">
              <a:rPr lang="ru-RU" smtClean="0"/>
              <a:t>15.03.2017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982F39E-AFD9-4E0E-97DE-CE74DE27F8EA}" type="datetimeFigureOut">
              <a:rPr lang="ru-RU" smtClean="0"/>
              <a:t>15.03.2017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982F39E-AFD9-4E0E-97DE-CE74DE27F8EA}" type="datetimeFigureOut">
              <a:rPr lang="ru-RU" smtClean="0"/>
              <a:t>15.03.2017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2F39E-AFD9-4E0E-97DE-CE74DE27F8EA}" type="datetimeFigureOut">
              <a:rPr lang="ru-RU" smtClean="0"/>
              <a:t>15.03.2017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40B3D11-CC11-442D-9BD3-0A3E9FC49B0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982F39E-AFD9-4E0E-97DE-CE74DE27F8EA}" type="datetimeFigureOut">
              <a:rPr lang="ru-RU" smtClean="0"/>
              <a:t>15.03.2017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40B3D11-CC11-442D-9BD3-0A3E9FC49B01}"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982F39E-AFD9-4E0E-97DE-CE74DE27F8EA}" type="datetimeFigureOut">
              <a:rPr lang="ru-RU" smtClean="0"/>
              <a:t>15.03.2017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40B3D11-CC11-442D-9BD3-0A3E9FC49B01}"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982F39E-AFD9-4E0E-97DE-CE74DE27F8EA}" type="datetimeFigureOut">
              <a:rPr lang="ru-RU" smtClean="0"/>
              <a:t>15.03.2017</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40B3D11-CC11-442D-9BD3-0A3E9FC49B01}"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060848"/>
            <a:ext cx="6912768" cy="1287016"/>
          </a:xfrm>
        </p:spPr>
        <p:txBody>
          <a:bodyPr>
            <a:noAutofit/>
          </a:bodyPr>
          <a:lstStyle/>
          <a:p>
            <a:pPr marR="0" algn="ctr" rtl="0">
              <a:lnSpc>
                <a:spcPct val="150000"/>
              </a:lnSpc>
            </a:pPr>
            <a:r>
              <a:rPr lang="ru-RU" b="1" i="0" u="none" strike="noStrike" kern="1800" baseline="0" dirty="0" smtClean="0">
                <a:latin typeface="Times New Roman"/>
              </a:rPr>
              <a:t>Алгоритмы хеширования  данных</a:t>
            </a:r>
          </a:p>
        </p:txBody>
      </p:sp>
    </p:spTree>
    <p:extLst>
      <p:ext uri="{BB962C8B-B14F-4D97-AF65-F5344CB8AC3E}">
        <p14:creationId xmlns:p14="http://schemas.microsoft.com/office/powerpoint/2010/main" val="1751969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483796" y="5085184"/>
            <a:ext cx="7103132" cy="648072"/>
          </a:xfrm>
        </p:spPr>
        <p:txBody>
          <a:bodyPr/>
          <a:lstStyle/>
          <a:p>
            <a:pPr marR="0" lvl="0" rtl="0"/>
            <a:r>
              <a:rPr lang="ru-RU" b="0" i="0" u="none" strike="noStrike" baseline="0" dirty="0" smtClean="0">
                <a:solidFill>
                  <a:prstClr val="black"/>
                </a:solidFill>
                <a:latin typeface="Times New Roman"/>
              </a:rPr>
              <a:t>Рис. 1. Разрешение коллизий при помощи цепочек</a:t>
            </a:r>
          </a:p>
        </p:txBody>
      </p:sp>
      <p:pic>
        <p:nvPicPr>
          <p:cNvPr id="4" name="Рисунок 3" descr="Разрешение коллизий при помощи цепочек"/>
          <p:cNvPicPr/>
          <p:nvPr/>
        </p:nvPicPr>
        <p:blipFill>
          <a:blip r:embed="rId2"/>
          <a:srcRect/>
          <a:stretch>
            <a:fillRect/>
          </a:stretch>
        </p:blipFill>
        <p:spPr bwMode="auto">
          <a:xfrm>
            <a:off x="683568" y="1196752"/>
            <a:ext cx="7920880" cy="3489181"/>
          </a:xfrm>
          <a:prstGeom prst="rect">
            <a:avLst/>
          </a:prstGeom>
          <a:noFill/>
          <a:ln w="9525">
            <a:noFill/>
            <a:miter lim="800000"/>
            <a:headEnd/>
            <a:tailEnd/>
          </a:ln>
        </p:spPr>
      </p:pic>
    </p:spTree>
    <p:extLst>
      <p:ext uri="{BB962C8B-B14F-4D97-AF65-F5344CB8AC3E}">
        <p14:creationId xmlns:p14="http://schemas.microsoft.com/office/powerpoint/2010/main" val="4151227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9552" y="908720"/>
            <a:ext cx="7620000" cy="4373563"/>
          </a:xfrm>
        </p:spPr>
        <p:txBody>
          <a:bodyPr>
            <a:noAutofit/>
          </a:bodyPr>
          <a:lstStyle/>
          <a:p>
            <a:pPr marL="0" marR="0" lvl="0" indent="0" rtl="0">
              <a:buNone/>
            </a:pPr>
            <a:r>
              <a:rPr lang="ru-RU" b="0" i="0" u="none" strike="noStrike" baseline="0" dirty="0" smtClean="0">
                <a:solidFill>
                  <a:prstClr val="black"/>
                </a:solidFill>
                <a:latin typeface="Times New Roman"/>
              </a:rPr>
              <a:t>   Каждая </a:t>
            </a:r>
            <a:r>
              <a:rPr lang="ru-RU" b="0" i="1" u="none" strike="noStrike" baseline="0" dirty="0" smtClean="0">
                <a:solidFill>
                  <a:prstClr val="black"/>
                </a:solidFill>
                <a:latin typeface="Times New Roman"/>
              </a:rPr>
              <a:t>ячейка </a:t>
            </a:r>
            <a:r>
              <a:rPr lang="ru-RU" b="0" i="0" u="none" strike="noStrike" baseline="0" dirty="0" smtClean="0">
                <a:solidFill>
                  <a:prstClr val="black"/>
                </a:solidFill>
                <a:latin typeface="Times New Roman"/>
              </a:rPr>
              <a:t>массива является указателем на связный </a:t>
            </a:r>
            <a:r>
              <a:rPr lang="ru-RU" b="0" i="1" u="none" strike="noStrike" baseline="0" dirty="0" smtClean="0">
                <a:solidFill>
                  <a:prstClr val="black"/>
                </a:solidFill>
                <a:latin typeface="Times New Roman"/>
              </a:rPr>
              <a:t>список </a:t>
            </a:r>
            <a:r>
              <a:rPr lang="ru-RU" b="0" i="0" u="none" strike="noStrike" baseline="0" dirty="0" smtClean="0">
                <a:solidFill>
                  <a:prstClr val="black"/>
                </a:solidFill>
                <a:latin typeface="Times New Roman"/>
              </a:rPr>
              <a:t>(цепочку) пар </a:t>
            </a:r>
            <a:r>
              <a:rPr lang="ru-RU" b="0" i="1" u="none" strike="noStrike" baseline="0" dirty="0" smtClean="0">
                <a:solidFill>
                  <a:prstClr val="black"/>
                </a:solidFill>
                <a:latin typeface="Times New Roman"/>
              </a:rPr>
              <a:t>ключ</a:t>
            </a:r>
            <a:r>
              <a:rPr lang="ru-RU" b="0" i="0" u="none" strike="noStrike" baseline="0" dirty="0" smtClean="0">
                <a:solidFill>
                  <a:prstClr val="black"/>
                </a:solidFill>
                <a:latin typeface="Times New Roman"/>
              </a:rPr>
              <a:t>-</a:t>
            </a:r>
            <a:r>
              <a:rPr lang="ru-RU" b="0" i="1" u="none" strike="noStrike" baseline="0" dirty="0" smtClean="0">
                <a:solidFill>
                  <a:prstClr val="black"/>
                </a:solidFill>
                <a:latin typeface="Times New Roman"/>
              </a:rPr>
              <a:t>значение</a:t>
            </a:r>
            <a:r>
              <a:rPr lang="ru-RU" b="0" i="0" u="none" strike="noStrike" baseline="0" dirty="0" smtClean="0">
                <a:solidFill>
                  <a:prstClr val="black"/>
                </a:solidFill>
                <a:latin typeface="Times New Roman"/>
              </a:rPr>
              <a:t>, соответствующих одному и тому же </a:t>
            </a:r>
            <a:r>
              <a:rPr lang="ru-RU" b="0" i="0" u="none" strike="noStrike" baseline="0" dirty="0" err="1" smtClean="0">
                <a:solidFill>
                  <a:prstClr val="black"/>
                </a:solidFill>
                <a:latin typeface="Times New Roman"/>
              </a:rPr>
              <a:t>хеш</a:t>
            </a:r>
            <a:r>
              <a:rPr lang="ru-RU" b="0" i="0" u="none" strike="noStrike" baseline="0" dirty="0" smtClean="0">
                <a:solidFill>
                  <a:prstClr val="black"/>
                </a:solidFill>
                <a:latin typeface="Times New Roman"/>
              </a:rPr>
              <a:t>-значению ключа. </a:t>
            </a:r>
            <a:r>
              <a:rPr lang="ru-RU" b="0" i="1" u="none" strike="noStrike" baseline="0" dirty="0" smtClean="0">
                <a:solidFill>
                  <a:prstClr val="black"/>
                </a:solidFill>
                <a:latin typeface="Times New Roman"/>
              </a:rPr>
              <a:t>Коллизии</a:t>
            </a:r>
            <a:r>
              <a:rPr lang="ru-RU" b="0" i="0" u="none" strike="noStrike" baseline="0" dirty="0" smtClean="0">
                <a:solidFill>
                  <a:prstClr val="black"/>
                </a:solidFill>
                <a:latin typeface="Times New Roman"/>
              </a:rPr>
              <a:t> просто приводят к тому, что появляются цепочки длиной более одного элемента.</a:t>
            </a:r>
          </a:p>
          <a:p>
            <a:pPr marL="0" marR="0" lvl="0" indent="0" rtl="0">
              <a:buNone/>
            </a:pPr>
            <a:r>
              <a:rPr lang="ru-RU" b="0" i="1" u="none" strike="noStrike" baseline="0" dirty="0" smtClean="0">
                <a:solidFill>
                  <a:prstClr val="black"/>
                </a:solidFill>
                <a:latin typeface="Times New Roman"/>
              </a:rPr>
              <a:t>   Операции</a:t>
            </a:r>
            <a:r>
              <a:rPr lang="ru-RU" b="0" i="0" u="none" strike="noStrike" baseline="0" dirty="0" smtClean="0">
                <a:solidFill>
                  <a:prstClr val="black"/>
                </a:solidFill>
                <a:latin typeface="Times New Roman"/>
              </a:rPr>
              <a:t> поиска или удаления данных требуют просмотра всех элементов соответствующей ему цепочки, чтобы найти в ней элемент с заданным ключом. Для добавления данных нужно добавить элемент в конец или начало соответствующего списка, и, в случае если коэффициент заполнения станет слишком велик, увеличить размер массива и перестроить таблицу.</a:t>
            </a:r>
          </a:p>
          <a:p>
            <a:pPr marL="0" marR="0" lvl="0" indent="0" rtl="0">
              <a:buNone/>
            </a:pPr>
            <a:r>
              <a:rPr lang="ru-RU" b="0" i="0" u="none" strike="noStrike" baseline="0" dirty="0" smtClean="0">
                <a:solidFill>
                  <a:prstClr val="black"/>
                </a:solidFill>
                <a:latin typeface="Times New Roman"/>
              </a:rPr>
              <a:t>   При предположении, что каждый элемент может попасть в любую позицию таблицы с равной вероятностью и независимо от того, куда попал любой другой элемент, </a:t>
            </a:r>
            <a:r>
              <a:rPr lang="ru-RU" b="0" i="1" u="none" strike="noStrike" baseline="0" dirty="0" smtClean="0">
                <a:solidFill>
                  <a:prstClr val="black"/>
                </a:solidFill>
                <a:latin typeface="Times New Roman"/>
              </a:rPr>
              <a:t>среднее время </a:t>
            </a:r>
            <a:r>
              <a:rPr lang="ru-RU" b="0" i="0" u="none" strike="noStrike" baseline="0" dirty="0" smtClean="0">
                <a:solidFill>
                  <a:prstClr val="black"/>
                </a:solidFill>
                <a:latin typeface="Times New Roman"/>
              </a:rPr>
              <a:t>работы </a:t>
            </a:r>
            <a:r>
              <a:rPr lang="ru-RU" b="0" i="1" u="none" strike="noStrike" baseline="0" dirty="0" smtClean="0">
                <a:solidFill>
                  <a:prstClr val="black"/>
                </a:solidFill>
                <a:latin typeface="Times New Roman"/>
              </a:rPr>
              <a:t>операции </a:t>
            </a:r>
            <a:r>
              <a:rPr lang="ru-RU" b="0" i="0" u="none" strike="noStrike" baseline="0" dirty="0" smtClean="0">
                <a:solidFill>
                  <a:prstClr val="black"/>
                </a:solidFill>
                <a:latin typeface="Times New Roman"/>
              </a:rPr>
              <a:t>поиска элемента составляет </a:t>
            </a:r>
            <a:r>
              <a:rPr lang="ru-RU" b="0" i="0" u="none" strike="noStrike" baseline="0" dirty="0" smtClean="0">
                <a:solidFill>
                  <a:schemeClr val="tx2"/>
                </a:solidFill>
                <a:latin typeface="Times New Roman"/>
              </a:rPr>
              <a:t>O(1+k), </a:t>
            </a:r>
            <a:r>
              <a:rPr lang="ru-RU" b="0" i="0" u="none" strike="noStrike" baseline="0" dirty="0" smtClean="0">
                <a:solidFill>
                  <a:prstClr val="black"/>
                </a:solidFill>
                <a:latin typeface="Times New Roman"/>
              </a:rPr>
              <a:t>где </a:t>
            </a:r>
            <a:r>
              <a:rPr lang="ru-RU" b="0" i="0" u="none" strike="noStrike" baseline="0" dirty="0" smtClean="0">
                <a:solidFill>
                  <a:schemeClr val="tx2"/>
                </a:solidFill>
                <a:latin typeface="Times New Roman"/>
              </a:rPr>
              <a:t>k</a:t>
            </a:r>
            <a:r>
              <a:rPr lang="ru-RU" b="0" i="0" u="none" strike="noStrike" baseline="0" dirty="0" smtClean="0">
                <a:solidFill>
                  <a:prstClr val="black"/>
                </a:solidFill>
                <a:latin typeface="Times New Roman"/>
              </a:rPr>
              <a:t> – коэффициент заполнения таблицы.</a:t>
            </a:r>
          </a:p>
        </p:txBody>
      </p:sp>
    </p:spTree>
    <p:extLst>
      <p:ext uri="{BB962C8B-B14F-4D97-AF65-F5344CB8AC3E}">
        <p14:creationId xmlns:p14="http://schemas.microsoft.com/office/powerpoint/2010/main" val="2162736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620688"/>
            <a:ext cx="5791200" cy="651520"/>
          </a:xfrm>
        </p:spPr>
        <p:txBody>
          <a:bodyPr>
            <a:normAutofit/>
          </a:bodyPr>
          <a:lstStyle/>
          <a:p>
            <a:pPr marR="0" rtl="0"/>
            <a:r>
              <a:rPr lang="ru-RU" sz="2400" b="0" i="0" u="none" strike="noStrike" kern="1800" baseline="0" dirty="0" smtClean="0">
                <a:latin typeface="Times New Roman"/>
              </a:rPr>
              <a:t>Метод открытой адресации</a:t>
            </a:r>
          </a:p>
        </p:txBody>
      </p:sp>
      <p:sp>
        <p:nvSpPr>
          <p:cNvPr id="3" name="Текст 2"/>
          <p:cNvSpPr>
            <a:spLocks noGrp="1"/>
          </p:cNvSpPr>
          <p:nvPr>
            <p:ph type="body" idx="1"/>
          </p:nvPr>
        </p:nvSpPr>
        <p:spPr>
          <a:xfrm>
            <a:off x="539552" y="1556792"/>
            <a:ext cx="7620000" cy="4373563"/>
          </a:xfrm>
        </p:spPr>
        <p:txBody>
          <a:bodyPr>
            <a:normAutofit/>
          </a:bodyPr>
          <a:lstStyle/>
          <a:p>
            <a:pPr marL="0" marR="0" lvl="0" indent="0" rtl="0">
              <a:buNone/>
            </a:pPr>
            <a:r>
              <a:rPr lang="ru-RU" b="0" i="0" u="none" strike="noStrike" baseline="0" dirty="0" smtClean="0">
                <a:solidFill>
                  <a:prstClr val="black"/>
                </a:solidFill>
                <a:latin typeface="Times New Roman"/>
              </a:rPr>
              <a:t>   В отличие от </a:t>
            </a:r>
            <a:r>
              <a:rPr lang="ru-RU" b="0" i="1" u="none" strike="noStrike" baseline="0" dirty="0" smtClean="0">
                <a:solidFill>
                  <a:prstClr val="black"/>
                </a:solidFill>
                <a:latin typeface="Times New Roman"/>
              </a:rPr>
              <a:t>хеширования</a:t>
            </a:r>
            <a:r>
              <a:rPr lang="ru-RU" b="0" i="0" u="none" strike="noStrike" baseline="0" dirty="0" smtClean="0">
                <a:solidFill>
                  <a:prstClr val="black"/>
                </a:solidFill>
                <a:latin typeface="Times New Roman"/>
              </a:rPr>
              <a:t> с цепочками, при открытой адресации никаких списков нет, а все записи хранятся в самой хеш-таблице. Каждая </a:t>
            </a:r>
            <a:r>
              <a:rPr lang="ru-RU" b="0" i="1" u="none" strike="noStrike" baseline="0" dirty="0" smtClean="0">
                <a:solidFill>
                  <a:prstClr val="black"/>
                </a:solidFill>
                <a:latin typeface="Times New Roman"/>
              </a:rPr>
              <a:t>ячейка</a:t>
            </a:r>
            <a:r>
              <a:rPr lang="ru-RU" b="0" i="0" u="none" strike="noStrike" baseline="0" dirty="0" smtClean="0">
                <a:solidFill>
                  <a:prstClr val="black"/>
                </a:solidFill>
                <a:latin typeface="Times New Roman"/>
              </a:rPr>
              <a:t> таблицы содержит либо элемент динамического </a:t>
            </a:r>
            <a:r>
              <a:rPr lang="ru-RU" b="0" i="1" u="none" strike="noStrike" baseline="0" dirty="0" smtClean="0">
                <a:solidFill>
                  <a:prstClr val="black"/>
                </a:solidFill>
                <a:latin typeface="Times New Roman"/>
              </a:rPr>
              <a:t>множества</a:t>
            </a:r>
            <a:r>
              <a:rPr lang="ru-RU" b="0" i="0" u="none" strike="noStrike" baseline="0" dirty="0" smtClean="0">
                <a:solidFill>
                  <a:prstClr val="black"/>
                </a:solidFill>
                <a:latin typeface="Times New Roman"/>
              </a:rPr>
              <a:t>, либо</a:t>
            </a:r>
            <a:r>
              <a:rPr lang="ru-RU" b="0" i="0" u="none" strike="noStrike" baseline="0" dirty="0" smtClean="0">
                <a:solidFill>
                  <a:schemeClr val="tx2"/>
                </a:solidFill>
                <a:latin typeface="Times New Roman"/>
              </a:rPr>
              <a:t> NULL</a:t>
            </a:r>
            <a:r>
              <a:rPr lang="ru-RU" b="0" i="0" u="none" strike="noStrike" baseline="0" dirty="0" smtClean="0">
                <a:solidFill>
                  <a:prstClr val="black"/>
                </a:solidFill>
                <a:latin typeface="Times New Roman"/>
              </a:rPr>
              <a:t>.</a:t>
            </a:r>
          </a:p>
          <a:p>
            <a:pPr marL="0" marR="0" lvl="0" indent="0" rtl="0">
              <a:buNone/>
            </a:pPr>
            <a:r>
              <a:rPr lang="ru-RU" b="0" i="0" u="none" strike="noStrike" baseline="0" dirty="0" smtClean="0">
                <a:solidFill>
                  <a:prstClr val="black"/>
                </a:solidFill>
                <a:latin typeface="Times New Roman"/>
              </a:rPr>
              <a:t>   В этом случае, если </a:t>
            </a:r>
            <a:r>
              <a:rPr lang="ru-RU" b="0" i="1" u="none" strike="noStrike" baseline="0" dirty="0" smtClean="0">
                <a:solidFill>
                  <a:prstClr val="black"/>
                </a:solidFill>
                <a:latin typeface="Times New Roman"/>
              </a:rPr>
              <a:t>ячейка</a:t>
            </a:r>
            <a:r>
              <a:rPr lang="ru-RU" b="0" i="0" u="none" strike="noStrike" baseline="0" dirty="0" smtClean="0">
                <a:solidFill>
                  <a:prstClr val="black"/>
                </a:solidFill>
                <a:latin typeface="Times New Roman"/>
              </a:rPr>
              <a:t> с вычисленным индексом занята, то можно просто просматривать следующие записи таблицы по порядку до тех пор, пока не будет найден </a:t>
            </a:r>
            <a:r>
              <a:rPr lang="ru-RU" b="0" i="1" u="none" strike="noStrike" baseline="0" dirty="0" smtClean="0">
                <a:solidFill>
                  <a:prstClr val="black"/>
                </a:solidFill>
                <a:latin typeface="Times New Roman"/>
              </a:rPr>
              <a:t>ключ</a:t>
            </a:r>
            <a:r>
              <a:rPr lang="ru-RU" b="0" i="0" u="none" strike="noStrike" baseline="0" dirty="0" smtClean="0">
                <a:solidFill>
                  <a:prstClr val="black"/>
                </a:solidFill>
                <a:latin typeface="Times New Roman"/>
              </a:rPr>
              <a:t> </a:t>
            </a:r>
            <a:r>
              <a:rPr lang="ru-RU" b="0" i="0" u="none" strike="noStrike" baseline="0" dirty="0" smtClean="0">
                <a:solidFill>
                  <a:schemeClr val="tx2"/>
                </a:solidFill>
                <a:latin typeface="Times New Roman"/>
              </a:rPr>
              <a:t>K</a:t>
            </a:r>
            <a:r>
              <a:rPr lang="ru-RU" b="0" i="0" u="none" strike="noStrike" baseline="0" dirty="0" smtClean="0">
                <a:solidFill>
                  <a:prstClr val="black"/>
                </a:solidFill>
                <a:latin typeface="Times New Roman"/>
              </a:rPr>
              <a:t> или пустая позиция в таблице. Для вычисления шага можно также применить формулу, которая и определит способ изменения шага. На рисунке 2 разрешение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осуществляется методом открытой адресации. Два значения претендуют на </a:t>
            </a:r>
            <a:r>
              <a:rPr lang="ru-RU" b="0" i="1" u="none" strike="noStrike" baseline="0" dirty="0" smtClean="0">
                <a:solidFill>
                  <a:prstClr val="black"/>
                </a:solidFill>
                <a:latin typeface="Times New Roman"/>
              </a:rPr>
              <a:t>ключ</a:t>
            </a:r>
            <a:r>
              <a:rPr lang="ru-RU" b="0" i="0" u="none" strike="noStrike" baseline="0" dirty="0" smtClean="0">
                <a:solidFill>
                  <a:prstClr val="black"/>
                </a:solidFill>
                <a:latin typeface="Times New Roman"/>
              </a:rPr>
              <a:t> 002, для одного из них находится первое свободное (</a:t>
            </a:r>
            <a:r>
              <a:rPr lang="ru-RU" b="0" i="0" u="none" strike="noStrike" baseline="0" dirty="0" err="1" smtClean="0">
                <a:solidFill>
                  <a:prstClr val="black"/>
                </a:solidFill>
                <a:latin typeface="Times New Roman"/>
              </a:rPr>
              <a:t>еще</a:t>
            </a:r>
            <a:r>
              <a:rPr lang="ru-RU" b="0" i="0" u="none" strike="noStrike" baseline="0" dirty="0" smtClean="0">
                <a:solidFill>
                  <a:prstClr val="black"/>
                </a:solidFill>
                <a:latin typeface="Times New Roman"/>
              </a:rPr>
              <a:t> незанятое) </a:t>
            </a:r>
            <a:r>
              <a:rPr lang="ru-RU" b="0" i="1" u="none" strike="noStrike" baseline="0" dirty="0" smtClean="0">
                <a:solidFill>
                  <a:prstClr val="black"/>
                </a:solidFill>
                <a:latin typeface="Times New Roman"/>
              </a:rPr>
              <a:t>место</a:t>
            </a:r>
            <a:r>
              <a:rPr lang="ru-RU" b="0" i="0" u="none" strike="noStrike" baseline="0" dirty="0" smtClean="0">
                <a:solidFill>
                  <a:prstClr val="black"/>
                </a:solidFill>
                <a:latin typeface="Times New Roman"/>
              </a:rPr>
              <a:t> в таблице.</a:t>
            </a:r>
          </a:p>
          <a:p>
            <a:pPr marL="0" indent="0">
              <a:buNone/>
            </a:pPr>
            <a:endParaRPr lang="ru-RU" b="0" i="0" u="none" strike="noStrike" baseline="0" dirty="0" smtClean="0">
              <a:solidFill>
                <a:prstClr val="black"/>
              </a:solidFill>
              <a:latin typeface="Times New Roman"/>
            </a:endParaRPr>
          </a:p>
        </p:txBody>
      </p:sp>
    </p:spTree>
    <p:extLst>
      <p:ext uri="{BB962C8B-B14F-4D97-AF65-F5344CB8AC3E}">
        <p14:creationId xmlns:p14="http://schemas.microsoft.com/office/powerpoint/2010/main" val="1221662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5229200"/>
            <a:ext cx="6543232" cy="707886"/>
          </a:xfrm>
          <a:prstGeom prst="rect">
            <a:avLst/>
          </a:prstGeom>
        </p:spPr>
        <p:txBody>
          <a:bodyPr wrap="square">
            <a:spAutoFit/>
          </a:bodyPr>
          <a:lstStyle/>
          <a:p>
            <a:r>
              <a:rPr lang="ru-RU" sz="2000" dirty="0">
                <a:solidFill>
                  <a:prstClr val="black"/>
                </a:solidFill>
                <a:latin typeface="Times New Roman"/>
              </a:rPr>
              <a:t>Рис. 2. Разрешение коллизий при помощи открытой адресации</a:t>
            </a:r>
            <a:endParaRPr lang="ru-RU" sz="2000" dirty="0"/>
          </a:p>
        </p:txBody>
      </p:sp>
      <p:pic>
        <p:nvPicPr>
          <p:cNvPr id="3" name="Рисунок 2" descr="Разрешение коллизий при помощи открытой адресации"/>
          <p:cNvPicPr/>
          <p:nvPr/>
        </p:nvPicPr>
        <p:blipFill>
          <a:blip r:embed="rId2"/>
          <a:srcRect/>
          <a:stretch>
            <a:fillRect/>
          </a:stretch>
        </p:blipFill>
        <p:spPr bwMode="auto">
          <a:xfrm>
            <a:off x="971600" y="1052736"/>
            <a:ext cx="7128792" cy="3777104"/>
          </a:xfrm>
          <a:prstGeom prst="rect">
            <a:avLst/>
          </a:prstGeom>
          <a:noFill/>
          <a:ln w="9525">
            <a:noFill/>
            <a:miter lim="800000"/>
            <a:headEnd/>
            <a:tailEnd/>
          </a:ln>
        </p:spPr>
      </p:pic>
    </p:spTree>
    <p:extLst>
      <p:ext uri="{BB962C8B-B14F-4D97-AF65-F5344CB8AC3E}">
        <p14:creationId xmlns:p14="http://schemas.microsoft.com/office/powerpoint/2010/main" val="225828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548680"/>
            <a:ext cx="8280920" cy="5616624"/>
          </a:xfrm>
        </p:spPr>
        <p:txBody>
          <a:bodyPr>
            <a:noAutofit/>
          </a:bodyPr>
          <a:lstStyle/>
          <a:p>
            <a:pPr marL="0" marR="0" lvl="0" indent="0" rtl="0">
              <a:buNone/>
            </a:pPr>
            <a:r>
              <a:rPr lang="ru-RU" b="0" i="0" u="none" strike="noStrike" baseline="0" dirty="0" smtClean="0">
                <a:solidFill>
                  <a:prstClr val="black"/>
                </a:solidFill>
                <a:latin typeface="Times New Roman"/>
              </a:rPr>
              <a:t>   При любом методе разрешения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необходимо ограничить длину поиска элемента. Если для поиска элемента необходимо более 3 – 4 сравнений, то эффективность использования такой хеш-таблицы пропадает и </a:t>
            </a:r>
            <a:r>
              <a:rPr lang="ru-RU" b="0" i="0" u="none" strike="noStrike" baseline="0" dirty="0" err="1" smtClean="0">
                <a:solidFill>
                  <a:prstClr val="black"/>
                </a:solidFill>
                <a:latin typeface="Times New Roman"/>
              </a:rPr>
              <a:t>ее</a:t>
            </a:r>
            <a:r>
              <a:rPr lang="ru-RU" b="0" i="0" u="none" strike="noStrike" baseline="0" dirty="0" smtClean="0">
                <a:solidFill>
                  <a:prstClr val="black"/>
                </a:solidFill>
                <a:latin typeface="Times New Roman"/>
              </a:rPr>
              <a:t> следует реструктуризировать (т.е. найти другую хеш-функцию), чтобы минимизировать количество сравнений для поиска элемента.</a:t>
            </a:r>
          </a:p>
          <a:p>
            <a:pPr marL="0" marR="0" lvl="0" indent="0" rtl="0">
              <a:buNone/>
            </a:pPr>
            <a:r>
              <a:rPr lang="ru-RU" b="0" i="0" u="none" strike="noStrike" baseline="0" dirty="0" smtClean="0">
                <a:solidFill>
                  <a:prstClr val="black"/>
                </a:solidFill>
                <a:latin typeface="Times New Roman"/>
              </a:rPr>
              <a:t>   Для успешной работы алгоритмов поиска, последовательность проб должна быть такой, чтобы все ячейки хеш-таблицы оказались просмотренными ровно по одному разу.</a:t>
            </a:r>
          </a:p>
          <a:p>
            <a:pPr marL="0" marR="0" lvl="0" indent="0" rtl="0">
              <a:buNone/>
            </a:pPr>
            <a:r>
              <a:rPr lang="ru-RU" b="0" i="0" u="none" strike="noStrike" baseline="0" dirty="0" smtClean="0">
                <a:solidFill>
                  <a:prstClr val="black"/>
                </a:solidFill>
                <a:latin typeface="Times New Roman"/>
              </a:rPr>
              <a:t>   Удаление элементов в такой схеме несколько затруднено. Обычно поступают так: заводят </a:t>
            </a:r>
            <a:r>
              <a:rPr lang="ru-RU" b="0" i="1" u="none" strike="noStrike" baseline="0" dirty="0" smtClean="0">
                <a:solidFill>
                  <a:prstClr val="black"/>
                </a:solidFill>
                <a:latin typeface="Times New Roman"/>
              </a:rPr>
              <a:t>логический</a:t>
            </a:r>
            <a:r>
              <a:rPr lang="ru-RU" b="0" i="0" u="none" strike="noStrike" baseline="0" dirty="0" smtClean="0">
                <a:solidFill>
                  <a:prstClr val="black"/>
                </a:solidFill>
                <a:latin typeface="Times New Roman"/>
              </a:rPr>
              <a:t> флаг для каждой ячейки, помечающий, </a:t>
            </a:r>
            <a:r>
              <a:rPr lang="ru-RU" b="0" i="0" u="none" strike="noStrike" baseline="0" dirty="0" err="1" smtClean="0">
                <a:solidFill>
                  <a:prstClr val="black"/>
                </a:solidFill>
                <a:latin typeface="Times New Roman"/>
              </a:rPr>
              <a:t>удален</a:t>
            </a:r>
            <a:r>
              <a:rPr lang="ru-RU" b="0" i="0" u="none" strike="noStrike" baseline="0" dirty="0" smtClean="0">
                <a:solidFill>
                  <a:prstClr val="black"/>
                </a:solidFill>
                <a:latin typeface="Times New Roman"/>
              </a:rPr>
              <a:t> ли элемент в ней или нет. Тогда </a:t>
            </a:r>
            <a:r>
              <a:rPr lang="ru-RU" b="0" i="1" u="none" strike="noStrike" baseline="0" dirty="0" smtClean="0">
                <a:solidFill>
                  <a:prstClr val="black"/>
                </a:solidFill>
                <a:latin typeface="Times New Roman"/>
              </a:rPr>
              <a:t>удаление элемента</a:t>
            </a:r>
            <a:r>
              <a:rPr lang="ru-RU" b="0" i="0" u="none" strike="noStrike" baseline="0" dirty="0" smtClean="0">
                <a:solidFill>
                  <a:prstClr val="black"/>
                </a:solidFill>
                <a:latin typeface="Times New Roman"/>
              </a:rPr>
              <a:t> состоит в установке этого флага для соответствующей ячейки хеш-таблицы, но при этом необходимо модифицировать процедуру поиска существующего элемента так, чтобы она считала </a:t>
            </a:r>
            <a:r>
              <a:rPr lang="ru-RU" b="0" i="0" u="none" strike="noStrike" baseline="0" dirty="0" err="1" smtClean="0">
                <a:solidFill>
                  <a:prstClr val="black"/>
                </a:solidFill>
                <a:latin typeface="Times New Roman"/>
              </a:rPr>
              <a:t>удаленные</a:t>
            </a:r>
            <a:r>
              <a:rPr lang="ru-RU" b="0" i="0" u="none" strike="noStrike" baseline="0" dirty="0" smtClean="0">
                <a:solidFill>
                  <a:prstClr val="black"/>
                </a:solidFill>
                <a:latin typeface="Times New Roman"/>
              </a:rPr>
              <a:t> ячейки занятыми, а процедуру добавления – чтобы она их считала свободными и сбрасывала </a:t>
            </a:r>
            <a:r>
              <a:rPr lang="ru-RU" b="0" i="1" u="none" strike="noStrike" baseline="0" dirty="0" smtClean="0">
                <a:solidFill>
                  <a:prstClr val="black"/>
                </a:solidFill>
                <a:latin typeface="Times New Roman"/>
              </a:rPr>
              <a:t>значение</a:t>
            </a:r>
            <a:r>
              <a:rPr lang="ru-RU" b="0" i="0" u="none" strike="noStrike" baseline="0" dirty="0" smtClean="0">
                <a:solidFill>
                  <a:prstClr val="black"/>
                </a:solidFill>
                <a:latin typeface="Times New Roman"/>
              </a:rPr>
              <a:t> флага при добавлении. </a:t>
            </a:r>
          </a:p>
        </p:txBody>
      </p:sp>
    </p:spTree>
    <p:extLst>
      <p:ext uri="{BB962C8B-B14F-4D97-AF65-F5344CB8AC3E}">
        <p14:creationId xmlns:p14="http://schemas.microsoft.com/office/powerpoint/2010/main" val="99594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332656"/>
            <a:ext cx="8712968" cy="6120680"/>
          </a:xfrm>
        </p:spPr>
        <p:txBody>
          <a:bodyPr>
            <a:noAutofit/>
          </a:bodyPr>
          <a:lstStyle/>
          <a:p>
            <a:pPr marL="0" marR="0" lvl="0" indent="0" rtl="0">
              <a:buNone/>
            </a:pPr>
            <a:r>
              <a:rPr lang="ru-RU" i="0" u="sng" strike="noStrike" baseline="0" dirty="0" smtClean="0">
                <a:solidFill>
                  <a:schemeClr val="tx2"/>
                </a:solidFill>
                <a:latin typeface="Times New Roman"/>
              </a:rPr>
              <a:t>Алгоритмы хеширования</a:t>
            </a:r>
          </a:p>
          <a:p>
            <a:pPr marL="0" marR="0" lvl="0" indent="0" rtl="0">
              <a:buNone/>
            </a:pPr>
            <a:r>
              <a:rPr lang="ru-RU" b="0" i="0" u="none" strike="noStrike" baseline="0" dirty="0" smtClean="0">
                <a:solidFill>
                  <a:prstClr val="black"/>
                </a:solidFill>
                <a:latin typeface="Times New Roman"/>
              </a:rPr>
              <a:t>   Существует несколько типов функций хеширования, каждая из которых имеет свои преимущества и недостатки и основана на представлении данных. </a:t>
            </a:r>
            <a:r>
              <a:rPr lang="ru-RU" b="0" i="0" u="none" strike="noStrike" baseline="0" dirty="0" err="1" smtClean="0">
                <a:solidFill>
                  <a:prstClr val="black"/>
                </a:solidFill>
                <a:latin typeface="Times New Roman"/>
              </a:rPr>
              <a:t>Приведем</a:t>
            </a:r>
            <a:r>
              <a:rPr lang="ru-RU" b="0" i="0" u="none" strike="noStrike" baseline="0" dirty="0" smtClean="0">
                <a:solidFill>
                  <a:prstClr val="black"/>
                </a:solidFill>
                <a:latin typeface="Times New Roman"/>
              </a:rPr>
              <a:t> обзор и анализ некоторых наиболее простых из применяемых на практике хеш-функций.</a:t>
            </a:r>
          </a:p>
          <a:p>
            <a:pPr marL="0" marR="0" lvl="0" indent="0" rtl="0">
              <a:buNone/>
            </a:pPr>
            <a:endParaRPr lang="ru-RU" b="0" i="0" u="sng" strike="noStrike" baseline="0" dirty="0" smtClean="0">
              <a:solidFill>
                <a:prstClr val="black"/>
              </a:solidFill>
              <a:latin typeface="Times New Roman"/>
            </a:endParaRPr>
          </a:p>
          <a:p>
            <a:pPr marL="0" marR="0" lvl="0" indent="0" rtl="0">
              <a:buNone/>
            </a:pPr>
            <a:r>
              <a:rPr lang="ru-RU" i="0" u="sng" strike="noStrike" baseline="0" dirty="0" smtClean="0">
                <a:solidFill>
                  <a:schemeClr val="tx2"/>
                </a:solidFill>
                <a:latin typeface="Times New Roman"/>
              </a:rPr>
              <a:t>Таблица прямого доступа</a:t>
            </a:r>
          </a:p>
          <a:p>
            <a:pPr marL="0" marR="0" lvl="0" indent="0" rtl="0">
              <a:buNone/>
            </a:pPr>
            <a:r>
              <a:rPr lang="ru-RU" b="0" i="0" u="none" strike="noStrike" baseline="0" dirty="0" smtClean="0">
                <a:solidFill>
                  <a:prstClr val="black"/>
                </a:solidFill>
                <a:latin typeface="Times New Roman"/>
              </a:rPr>
              <a:t>   Простейшей организацией таблицы, обеспечивающей идеально быстрый поиск, является таблица прямого доступа. В такой таблице ключ является адресом записи в таблице или может быть преобразован в адрес, </a:t>
            </a:r>
            <a:r>
              <a:rPr lang="ru-RU" b="0" i="0" u="none" strike="noStrike" baseline="0" dirty="0" err="1" smtClean="0">
                <a:solidFill>
                  <a:prstClr val="black"/>
                </a:solidFill>
                <a:latin typeface="Times New Roman"/>
              </a:rPr>
              <a:t>причем</a:t>
            </a:r>
            <a:r>
              <a:rPr lang="ru-RU" b="0" i="0" u="none" strike="noStrike" baseline="0" dirty="0" smtClean="0">
                <a:solidFill>
                  <a:prstClr val="black"/>
                </a:solidFill>
                <a:latin typeface="Times New Roman"/>
              </a:rPr>
              <a:t> таким образом, что никакие два разных ключа не преобразуются в один и тот же адрес. При создании таблицы выделяется память для хранения всей таблицы и заполняется пустыми записями. Затем записи вносятся в таблицу – каждая на </a:t>
            </a:r>
            <a:r>
              <a:rPr lang="ru-RU" b="0" i="0" u="none" strike="noStrike" baseline="0" dirty="0" err="1" smtClean="0">
                <a:solidFill>
                  <a:prstClr val="black"/>
                </a:solidFill>
                <a:latin typeface="Times New Roman"/>
              </a:rPr>
              <a:t>свое</a:t>
            </a:r>
            <a:r>
              <a:rPr lang="ru-RU" b="0" i="0" u="none" strike="noStrike" baseline="0" dirty="0" smtClean="0">
                <a:solidFill>
                  <a:prstClr val="black"/>
                </a:solidFill>
                <a:latin typeface="Times New Roman"/>
              </a:rPr>
              <a:t> место, определяемое </a:t>
            </a:r>
            <a:r>
              <a:rPr lang="ru-RU" b="0" i="0" u="none" strike="noStrike" baseline="0" dirty="0" err="1" smtClean="0">
                <a:solidFill>
                  <a:prstClr val="black"/>
                </a:solidFill>
                <a:latin typeface="Times New Roman"/>
              </a:rPr>
              <a:t>ее</a:t>
            </a:r>
            <a:r>
              <a:rPr lang="ru-RU" b="0" i="0" u="none" strike="noStrike" baseline="0" dirty="0" smtClean="0">
                <a:solidFill>
                  <a:prstClr val="black"/>
                </a:solidFill>
                <a:latin typeface="Times New Roman"/>
              </a:rPr>
              <a:t> ключом. При поиске ключ используется как адрес и по этому адресу выбирается запись. Если выбранная запись пустая, то записи с таким ключом вообще нет в таблице. Таблицы прямого доступа очень эффективны в использовании, но, к сожалению, область их применения весьма ограничена.</a:t>
            </a:r>
          </a:p>
        </p:txBody>
      </p:sp>
    </p:spTree>
    <p:extLst>
      <p:ext uri="{BB962C8B-B14F-4D97-AF65-F5344CB8AC3E}">
        <p14:creationId xmlns:p14="http://schemas.microsoft.com/office/powerpoint/2010/main" val="1746603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260648"/>
            <a:ext cx="8496944" cy="6120680"/>
          </a:xfrm>
        </p:spPr>
        <p:txBody>
          <a:bodyPr>
            <a:noAutofit/>
          </a:bodyPr>
          <a:lstStyle/>
          <a:p>
            <a:pPr marL="0" marR="0" lvl="0" indent="0" rtl="0">
              <a:buNone/>
            </a:pPr>
            <a:r>
              <a:rPr lang="ru-RU" sz="1900" b="0" i="0" u="none" strike="noStrike" baseline="0" dirty="0" smtClean="0">
                <a:solidFill>
                  <a:prstClr val="black"/>
                </a:solidFill>
                <a:latin typeface="Times New Roman"/>
              </a:rPr>
              <a:t>   </a:t>
            </a:r>
            <a:r>
              <a:rPr lang="ru-RU" sz="1900" b="0" i="0" u="none" strike="noStrike" baseline="0" dirty="0" err="1" smtClean="0">
                <a:solidFill>
                  <a:prstClr val="black"/>
                </a:solidFill>
                <a:latin typeface="Times New Roman"/>
              </a:rPr>
              <a:t>Назовем</a:t>
            </a:r>
            <a:r>
              <a:rPr lang="ru-RU" sz="1900" b="0" i="0" u="none" strike="noStrike" baseline="0" dirty="0" smtClean="0">
                <a:solidFill>
                  <a:prstClr val="black"/>
                </a:solidFill>
                <a:latin typeface="Times New Roman"/>
              </a:rPr>
              <a:t> пространством ключей множество всех теоретически возможных значений ключей записи. </a:t>
            </a:r>
            <a:r>
              <a:rPr lang="ru-RU" sz="1900" b="0" i="0" u="none" strike="noStrike" baseline="0" dirty="0" err="1" smtClean="0">
                <a:solidFill>
                  <a:prstClr val="black"/>
                </a:solidFill>
                <a:latin typeface="Times New Roman"/>
              </a:rPr>
              <a:t>Назовем</a:t>
            </a:r>
            <a:r>
              <a:rPr lang="ru-RU" sz="1900" b="0" i="0" u="none" strike="noStrike" baseline="0" dirty="0" smtClean="0">
                <a:solidFill>
                  <a:prstClr val="black"/>
                </a:solidFill>
                <a:latin typeface="Times New Roman"/>
              </a:rPr>
              <a:t> пространством записей множество тех ячеек памяти, которые выделяются для хранения таблицы. Таблицы прямого доступа применимы только для таких задач, в которых размер пространства записей может быть равен размеру пространства ключей. В большинстве реальных задач размер пространства записей много меньше, чем пространства ключей. Так, если в качестве ключа используется фамилия, то, даже ограничив длину ключа десятью символами кириллицы, получаем </a:t>
            </a:r>
            <a:r>
              <a:rPr lang="ru-RU" sz="1900" b="0" i="0" u="none" strike="noStrike" baseline="0" dirty="0" smtClean="0">
                <a:solidFill>
                  <a:schemeClr val="tx2"/>
                </a:solidFill>
                <a:latin typeface="Times New Roman"/>
              </a:rPr>
              <a:t>33</a:t>
            </a:r>
            <a:r>
              <a:rPr lang="ru-RU" sz="1900" b="0" i="0" u="none" strike="noStrike" baseline="30000" dirty="0" smtClean="0">
                <a:solidFill>
                  <a:schemeClr val="tx2"/>
                </a:solidFill>
                <a:latin typeface="Times New Roman"/>
              </a:rPr>
              <a:t>10</a:t>
            </a:r>
            <a:r>
              <a:rPr lang="ru-RU" sz="1900" b="0" i="0" u="none" strike="noStrike" baseline="0" dirty="0" smtClean="0">
                <a:solidFill>
                  <a:schemeClr val="tx2"/>
                </a:solidFill>
                <a:latin typeface="Times New Roman"/>
              </a:rPr>
              <a:t> </a:t>
            </a:r>
            <a:r>
              <a:rPr lang="ru-RU" sz="1900" b="0" i="0" u="none" strike="noStrike" baseline="0" dirty="0" smtClean="0">
                <a:solidFill>
                  <a:prstClr val="black"/>
                </a:solidFill>
                <a:latin typeface="Times New Roman"/>
              </a:rPr>
              <a:t>возможных значений ключей. Даже если ресурсы вычислительной системы и позволят выделить пространство записей такого размера, то значительная часть этого пространства будет заполнена пустыми записями, так как в каждом конкретном заполнении таблицы фактическое множество ключей не будет полностью покрывать пространство ключей.</a:t>
            </a:r>
          </a:p>
          <a:p>
            <a:pPr marL="0" marR="0" lvl="0" indent="0" rtl="0">
              <a:spcBef>
                <a:spcPts val="0"/>
              </a:spcBef>
              <a:spcAft>
                <a:spcPts val="0"/>
              </a:spcAft>
              <a:buNone/>
            </a:pPr>
            <a:r>
              <a:rPr lang="ru-RU" sz="1900" b="0" i="0" u="none" strike="noStrike" baseline="0" dirty="0" smtClean="0">
                <a:solidFill>
                  <a:prstClr val="black"/>
                </a:solidFill>
                <a:latin typeface="Times New Roman"/>
              </a:rPr>
              <a:t>   В целях экономии памяти можно назначать размер пространства записей равным размеру фактического множества записей или превосходящим его незначительно. В этом случае необходимо иметь некоторую функцию, обеспечивающую отображение точки из пространства ключей в точку в пространстве записей, то есть, преобразование ключа в адрес записи: </a:t>
            </a:r>
            <a:r>
              <a:rPr lang="ru-RU" sz="1900" b="0" i="0" u="none" strike="noStrike" baseline="0" dirty="0" smtClean="0">
                <a:solidFill>
                  <a:schemeClr val="tx2"/>
                </a:solidFill>
                <a:latin typeface="Times New Roman"/>
              </a:rPr>
              <a:t>a=h(k)</a:t>
            </a:r>
            <a:r>
              <a:rPr lang="ru-RU" sz="1900" b="0" i="0" u="none" strike="noStrike" baseline="0" dirty="0" smtClean="0">
                <a:solidFill>
                  <a:prstClr val="black"/>
                </a:solidFill>
                <a:latin typeface="Times New Roman"/>
              </a:rPr>
              <a:t>, где </a:t>
            </a:r>
            <a:r>
              <a:rPr lang="ru-RU" sz="1900" b="0" i="0" u="none" strike="noStrike" baseline="0" dirty="0" smtClean="0">
                <a:solidFill>
                  <a:schemeClr val="tx2"/>
                </a:solidFill>
                <a:latin typeface="Times New Roman"/>
              </a:rPr>
              <a:t>a</a:t>
            </a:r>
            <a:r>
              <a:rPr lang="ru-RU" sz="1900" b="0" i="0" u="none" strike="noStrike" baseline="0" dirty="0" smtClean="0">
                <a:solidFill>
                  <a:prstClr val="black"/>
                </a:solidFill>
                <a:latin typeface="Times New Roman"/>
              </a:rPr>
              <a:t> – адрес,</a:t>
            </a:r>
            <a:r>
              <a:rPr lang="ru-RU" sz="1900" b="0" i="0" u="none" strike="noStrike" baseline="0" dirty="0" smtClean="0">
                <a:solidFill>
                  <a:schemeClr val="tx2"/>
                </a:solidFill>
                <a:latin typeface="Times New Roman"/>
              </a:rPr>
              <a:t> k</a:t>
            </a:r>
            <a:r>
              <a:rPr lang="ru-RU" sz="1900" b="0" i="0" u="none" strike="noStrike" baseline="0" dirty="0" smtClean="0">
                <a:solidFill>
                  <a:prstClr val="black"/>
                </a:solidFill>
                <a:latin typeface="Times New Roman"/>
              </a:rPr>
              <a:t>– ключ.</a:t>
            </a:r>
          </a:p>
          <a:p>
            <a:pPr marL="0" marR="0" lvl="0" indent="0" rtl="0">
              <a:spcBef>
                <a:spcPts val="0"/>
              </a:spcBef>
              <a:spcAft>
                <a:spcPts val="0"/>
              </a:spcAft>
              <a:buNone/>
            </a:pPr>
            <a:r>
              <a:rPr lang="ru-RU" sz="1900" b="0" i="0" u="none" strike="noStrike" baseline="0" dirty="0" smtClean="0">
                <a:solidFill>
                  <a:prstClr val="black"/>
                </a:solidFill>
                <a:latin typeface="Times New Roman"/>
              </a:rPr>
              <a:t>   Идеальной хеш-функцией является инъективная функция, которая для любых двух неодинаковых ключей </a:t>
            </a:r>
            <a:r>
              <a:rPr lang="ru-RU" sz="1900" b="0" i="0" u="none" strike="noStrike" baseline="0" dirty="0" err="1" smtClean="0">
                <a:solidFill>
                  <a:prstClr val="black"/>
                </a:solidFill>
                <a:latin typeface="Times New Roman"/>
              </a:rPr>
              <a:t>дает</a:t>
            </a:r>
            <a:r>
              <a:rPr lang="ru-RU" sz="1900" b="0" i="0" u="none" strike="noStrike" baseline="0" dirty="0" smtClean="0">
                <a:solidFill>
                  <a:prstClr val="black"/>
                </a:solidFill>
                <a:latin typeface="Times New Roman"/>
              </a:rPr>
              <a:t> неодинаковые адреса.</a:t>
            </a:r>
          </a:p>
        </p:txBody>
      </p:sp>
    </p:spTree>
    <p:extLst>
      <p:ext uri="{BB962C8B-B14F-4D97-AF65-F5344CB8AC3E}">
        <p14:creationId xmlns:p14="http://schemas.microsoft.com/office/powerpoint/2010/main" val="1389574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1412776"/>
            <a:ext cx="8219256" cy="4641379"/>
          </a:xfrm>
        </p:spPr>
        <p:txBody>
          <a:bodyPr>
            <a:noAutofit/>
          </a:bodyPr>
          <a:lstStyle/>
          <a:p>
            <a:pPr marL="0" marR="0" lvl="0" indent="0" rtl="0">
              <a:buNone/>
            </a:pPr>
            <a:r>
              <a:rPr lang="ru-RU" b="0" i="0" u="none" strike="noStrike" baseline="0" dirty="0" smtClean="0">
                <a:solidFill>
                  <a:prstClr val="black"/>
                </a:solidFill>
                <a:latin typeface="Times New Roman"/>
              </a:rPr>
              <a:t>   Простейшей хеш-функцией является деление по модулю числового значения ключа </a:t>
            </a:r>
            <a:r>
              <a:rPr lang="ru-RU" b="0" i="0" u="none" strike="noStrike" baseline="0" dirty="0" err="1" smtClean="0">
                <a:solidFill>
                  <a:prstClr val="black"/>
                </a:solidFill>
                <a:latin typeface="Times New Roman"/>
              </a:rPr>
              <a:t>Key</a:t>
            </a:r>
            <a:r>
              <a:rPr lang="ru-RU" b="0" i="0" u="none" strike="noStrike" baseline="0" dirty="0" smtClean="0">
                <a:solidFill>
                  <a:prstClr val="black"/>
                </a:solidFill>
                <a:latin typeface="Times New Roman"/>
              </a:rPr>
              <a:t> на размер пространства записи </a:t>
            </a:r>
            <a:r>
              <a:rPr lang="ru-RU" b="0" i="0" u="none" strike="noStrike" baseline="0" dirty="0" err="1" smtClean="0">
                <a:solidFill>
                  <a:prstClr val="black"/>
                </a:solidFill>
                <a:latin typeface="Times New Roman"/>
              </a:rPr>
              <a:t>HashTableSize</a:t>
            </a:r>
            <a:r>
              <a:rPr lang="ru-RU" b="0" i="0" u="none" strike="noStrike" baseline="0" dirty="0" smtClean="0">
                <a:solidFill>
                  <a:prstClr val="black"/>
                </a:solidFill>
                <a:latin typeface="Times New Roman"/>
              </a:rPr>
              <a:t>. Результат интерпретируется как адрес записи. Следует иметь в виду, что такая функция хорошо соответствует первому, но плохо – последним </a:t>
            </a:r>
            <a:r>
              <a:rPr lang="ru-RU" b="0" i="0" u="none" strike="noStrike" baseline="0" dirty="0" err="1" smtClean="0">
                <a:solidFill>
                  <a:prstClr val="black"/>
                </a:solidFill>
                <a:latin typeface="Times New Roman"/>
              </a:rPr>
              <a:t>трем</a:t>
            </a:r>
            <a:r>
              <a:rPr lang="ru-RU" b="0" i="0" u="none" strike="noStrike" baseline="0" dirty="0" smtClean="0">
                <a:solidFill>
                  <a:prstClr val="black"/>
                </a:solidFill>
                <a:latin typeface="Times New Roman"/>
              </a:rPr>
              <a:t> требованиям к хеш-функции и сама по себе может быть применена лишь в очень ограниченном диапазоне реальных задач. Однако операция деления по модулю обычно применяется как последний шаг в более сложных функциях хеширования, обеспечивая приведение результата к размеру пространства записей.</a:t>
            </a:r>
          </a:p>
          <a:p>
            <a:pPr marL="0" marR="0" lvl="0" indent="0" rtl="0">
              <a:buNone/>
            </a:pPr>
            <a:r>
              <a:rPr lang="ru-RU" b="0" i="0" u="none" strike="noStrike" baseline="0" dirty="0" smtClean="0">
                <a:solidFill>
                  <a:prstClr val="black"/>
                </a:solidFill>
                <a:latin typeface="Times New Roman"/>
              </a:rPr>
              <a:t>   Если ключей меньше, чем элементов массива, то в качестве хеш-функции можно использовать деление по модулю, то есть остаток от деления целочисленного ключа </a:t>
            </a:r>
            <a:r>
              <a:rPr lang="ru-RU" b="0" i="0" u="none" strike="noStrike" baseline="0" dirty="0" err="1" smtClean="0">
                <a:solidFill>
                  <a:schemeClr val="tx2"/>
                </a:solidFill>
                <a:latin typeface="Times New Roman"/>
              </a:rPr>
              <a:t>Key</a:t>
            </a:r>
            <a:r>
              <a:rPr lang="ru-RU" b="0" i="0" u="none" strike="noStrike" baseline="0" dirty="0" smtClean="0">
                <a:solidFill>
                  <a:prstClr val="black"/>
                </a:solidFill>
                <a:latin typeface="Times New Roman"/>
              </a:rPr>
              <a:t> на размерность массива </a:t>
            </a:r>
            <a:r>
              <a:rPr lang="ru-RU" b="0" i="0" u="none" strike="noStrike" baseline="0" dirty="0" err="1" smtClean="0">
                <a:solidFill>
                  <a:prstClr val="black"/>
                </a:solidFill>
                <a:latin typeface="Times New Roman"/>
              </a:rPr>
              <a:t>HashTableSize</a:t>
            </a:r>
            <a:r>
              <a:rPr lang="ru-RU" b="0" i="0" u="none" strike="noStrike" baseline="0" dirty="0" smtClean="0">
                <a:solidFill>
                  <a:prstClr val="black"/>
                </a:solidFill>
                <a:latin typeface="Times New Roman"/>
              </a:rPr>
              <a:t>, то есть:</a:t>
            </a:r>
          </a:p>
          <a:p>
            <a:pPr marL="0" marR="0" lvl="0" indent="0" rtl="0">
              <a:buNone/>
            </a:pPr>
            <a:r>
              <a:rPr lang="ru-RU" b="0" i="0" u="none" strike="noStrike" baseline="0" dirty="0" smtClean="0">
                <a:solidFill>
                  <a:prstClr val="black"/>
                </a:solidFill>
                <a:latin typeface="Times New Roman"/>
              </a:rPr>
              <a:t>   </a:t>
            </a:r>
            <a:r>
              <a:rPr lang="en-US" b="0" i="0" u="none" strike="noStrike" baseline="0" dirty="0" smtClean="0">
                <a:solidFill>
                  <a:schemeClr val="tx2"/>
                </a:solidFill>
                <a:latin typeface="Times New Roman"/>
              </a:rPr>
              <a:t>Key</a:t>
            </a:r>
            <a:r>
              <a:rPr lang="en-US" b="0" i="0" u="none" strike="noStrike" baseline="0" dirty="0" smtClean="0">
                <a:solidFill>
                  <a:prstClr val="black"/>
                </a:solidFill>
                <a:latin typeface="Times New Roman"/>
              </a:rPr>
              <a:t> % </a:t>
            </a:r>
            <a:r>
              <a:rPr lang="en-US" b="0" i="0" u="none" strike="noStrike" baseline="0" dirty="0" err="1" smtClean="0">
                <a:solidFill>
                  <a:prstClr val="black"/>
                </a:solidFill>
                <a:latin typeface="Times New Roman"/>
              </a:rPr>
              <a:t>HashTableSize</a:t>
            </a:r>
            <a:endParaRPr lang="en-US" b="0" i="0" u="none" strike="noStrike" baseline="0" dirty="0" smtClean="0">
              <a:solidFill>
                <a:prstClr val="black"/>
              </a:solidFill>
              <a:latin typeface="Times New Roman"/>
            </a:endParaRPr>
          </a:p>
        </p:txBody>
      </p:sp>
      <p:sp>
        <p:nvSpPr>
          <p:cNvPr id="5" name="Прямоугольник 4"/>
          <p:cNvSpPr/>
          <p:nvPr/>
        </p:nvSpPr>
        <p:spPr>
          <a:xfrm>
            <a:off x="1835694" y="548680"/>
            <a:ext cx="4941609" cy="461665"/>
          </a:xfrm>
          <a:prstGeom prst="rect">
            <a:avLst/>
          </a:prstGeom>
        </p:spPr>
        <p:txBody>
          <a:bodyPr wrap="none">
            <a:spAutoFit/>
          </a:bodyPr>
          <a:lstStyle/>
          <a:p>
            <a:r>
              <a:rPr lang="ru-RU" sz="2400" dirty="0" smtClean="0">
                <a:solidFill>
                  <a:schemeClr val="tx2"/>
                </a:solidFill>
                <a:latin typeface="Times New Roman" panose="02020603050405020304" pitchFamily="18" charset="0"/>
                <a:cs typeface="Times New Roman" panose="02020603050405020304" pitchFamily="18" charset="0"/>
              </a:rPr>
              <a:t>МЕТОД ОСТАТКОВ ОТ ДЕЛЕНИЯ</a:t>
            </a:r>
            <a:endParaRPr lang="ru-RU"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5171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11560" y="476672"/>
            <a:ext cx="7620000" cy="2664296"/>
          </a:xfrm>
        </p:spPr>
        <p:txBody>
          <a:bodyPr>
            <a:noAutofit/>
          </a:bodyPr>
          <a:lstStyle/>
          <a:p>
            <a:pPr marL="0" marR="0" lvl="0" indent="0" rtl="0">
              <a:buNone/>
            </a:pPr>
            <a:r>
              <a:rPr lang="ru-RU" b="0" i="0" u="none" strike="noStrike" baseline="0" dirty="0" smtClean="0">
                <a:solidFill>
                  <a:prstClr val="black"/>
                </a:solidFill>
                <a:latin typeface="Times New Roman"/>
              </a:rPr>
              <a:t>   Данная функция очень проста, хотя и не относится к хорошим. Вообще, можно использовать любую размерность массива, но она должна быть такой, чтобы минимизировать число коллизий. Для этого в качестве размерности лучше использовать простое число. В большинстве случаев подобный выбор вполне удовлетворителен. Для символьной строки ключом может являться остаток от деления, например, суммы кодов символов строки на </a:t>
            </a:r>
            <a:r>
              <a:rPr lang="ru-RU" b="0" i="0" u="none" strike="noStrike" baseline="0" dirty="0" err="1" smtClean="0">
                <a:solidFill>
                  <a:prstClr val="black"/>
                </a:solidFill>
                <a:latin typeface="Times New Roman"/>
              </a:rPr>
              <a:t>HashTableSize</a:t>
            </a:r>
            <a:r>
              <a:rPr lang="ru-RU" b="0" i="0" u="none" strike="noStrike" baseline="0" dirty="0" smtClean="0">
                <a:solidFill>
                  <a:prstClr val="black"/>
                </a:solidFill>
                <a:latin typeface="Times New Roman"/>
              </a:rPr>
              <a:t>.</a:t>
            </a:r>
          </a:p>
          <a:p>
            <a:pPr marL="0" marR="0" lvl="0" indent="0" rtl="0">
              <a:buNone/>
            </a:pPr>
            <a:r>
              <a:rPr lang="ru-RU" b="0" i="0" u="none" strike="noStrike" baseline="0" dirty="0" smtClean="0">
                <a:solidFill>
                  <a:prstClr val="black"/>
                </a:solidFill>
                <a:latin typeface="Times New Roman"/>
              </a:rPr>
              <a:t>   На практике, метод деления – самый </a:t>
            </a:r>
            <a:r>
              <a:rPr lang="ru-RU" b="0" i="0" u="none" strike="noStrike" baseline="0" dirty="0" err="1" smtClean="0">
                <a:solidFill>
                  <a:prstClr val="black"/>
                </a:solidFill>
                <a:latin typeface="Times New Roman"/>
              </a:rPr>
              <a:t>распространенный</a:t>
            </a:r>
            <a:r>
              <a:rPr lang="ru-RU" b="0" i="0" u="none" strike="noStrike" baseline="0" dirty="0" smtClean="0">
                <a:solidFill>
                  <a:prstClr val="black"/>
                </a:solidFill>
                <a:latin typeface="Times New Roman"/>
              </a:rPr>
              <a:t>.</a:t>
            </a:r>
          </a:p>
        </p:txBody>
      </p:sp>
      <p:sp>
        <p:nvSpPr>
          <p:cNvPr id="4" name="Прямоугольник 3"/>
          <p:cNvSpPr/>
          <p:nvPr/>
        </p:nvSpPr>
        <p:spPr>
          <a:xfrm>
            <a:off x="1259632" y="3623696"/>
            <a:ext cx="5976664" cy="2554545"/>
          </a:xfrm>
          <a:prstGeom prst="rect">
            <a:avLst/>
          </a:prstGeom>
          <a:ln w="19050">
            <a:solidFill>
              <a:schemeClr val="tx2"/>
            </a:solidFill>
          </a:ln>
        </p:spPr>
        <p:txBody>
          <a:bodyPr wrap="square">
            <a:spAutoFit/>
          </a:bodyPr>
          <a:lstStyle/>
          <a:p>
            <a:pPr lvl="0"/>
            <a:r>
              <a:rPr lang="ru-RU" sz="2000" i="1" dirty="0">
                <a:latin typeface="Courier New" panose="02070309020205020404" pitchFamily="49" charset="0"/>
                <a:ea typeface="Times New Roman" panose="02020603050405020304" pitchFamily="18" charset="0"/>
              </a:rPr>
              <a:t>//функция создания хеш-таблицы метод деления по </a:t>
            </a:r>
            <a:r>
              <a:rPr lang="ru-RU" sz="2000" i="1" dirty="0" smtClean="0">
                <a:latin typeface="Courier New" panose="02070309020205020404" pitchFamily="49" charset="0"/>
                <a:ea typeface="Times New Roman" panose="02020603050405020304" pitchFamily="18" charset="0"/>
              </a:rPr>
              <a:t>модулю</a:t>
            </a:r>
          </a:p>
          <a:p>
            <a:pPr lvl="0"/>
            <a:endParaRPr lang="ru-RU" sz="2000" i="1" dirty="0">
              <a:latin typeface="Courier New" panose="02070309020205020404" pitchFamily="49" charset="0"/>
              <a:ea typeface="Times New Roman" panose="02020603050405020304" pitchFamily="18" charset="0"/>
            </a:endParaRPr>
          </a:p>
          <a:p>
            <a:pPr lvl="0"/>
            <a:r>
              <a:rPr lang="en-US" sz="2000" i="1" dirty="0" err="1">
                <a:latin typeface="Courier New" panose="02070309020205020404" pitchFamily="49" charset="0"/>
                <a:ea typeface="Times New Roman" panose="02020603050405020304" pitchFamily="18" charset="0"/>
              </a:rPr>
              <a:t>int</a:t>
            </a:r>
            <a:r>
              <a:rPr lang="en-US" sz="2000" i="1" dirty="0">
                <a:latin typeface="Courier New" panose="02070309020205020404" pitchFamily="49" charset="0"/>
                <a:ea typeface="Times New Roman" panose="02020603050405020304" pitchFamily="18" charset="0"/>
              </a:rPr>
              <a:t> Hash(</a:t>
            </a:r>
            <a:r>
              <a:rPr lang="en-US" sz="2000" i="1" dirty="0" err="1">
                <a:latin typeface="Courier New" panose="02070309020205020404" pitchFamily="49" charset="0"/>
                <a:ea typeface="Times New Roman" panose="02020603050405020304" pitchFamily="18" charset="0"/>
              </a:rPr>
              <a:t>int</a:t>
            </a:r>
            <a:r>
              <a:rPr lang="en-US" sz="2000" i="1" dirty="0">
                <a:latin typeface="Courier New" panose="02070309020205020404" pitchFamily="49" charset="0"/>
                <a:ea typeface="Times New Roman" panose="02020603050405020304" pitchFamily="18" charset="0"/>
              </a:rPr>
              <a:t> Key, </a:t>
            </a:r>
            <a:r>
              <a:rPr lang="en-US" sz="2000" i="1" dirty="0" err="1">
                <a:latin typeface="Courier New" panose="02070309020205020404" pitchFamily="49" charset="0"/>
                <a:ea typeface="Times New Roman" panose="02020603050405020304" pitchFamily="18" charset="0"/>
              </a:rPr>
              <a:t>int</a:t>
            </a:r>
            <a:r>
              <a:rPr lang="en-US" sz="2000" i="1" dirty="0">
                <a:latin typeface="Courier New" panose="02070309020205020404" pitchFamily="49" charset="0"/>
                <a:ea typeface="Times New Roman" panose="02020603050405020304" pitchFamily="18" charset="0"/>
              </a:rPr>
              <a:t> </a:t>
            </a:r>
            <a:r>
              <a:rPr lang="en-US" sz="2000" i="1" dirty="0" err="1">
                <a:latin typeface="Courier New" panose="02070309020205020404" pitchFamily="49" charset="0"/>
                <a:ea typeface="Times New Roman" panose="02020603050405020304" pitchFamily="18" charset="0"/>
              </a:rPr>
              <a:t>HashTableSize</a:t>
            </a:r>
            <a:r>
              <a:rPr lang="en-US" sz="2000" i="1" dirty="0">
                <a:latin typeface="Courier New" panose="02070309020205020404" pitchFamily="49" charset="0"/>
                <a:ea typeface="Times New Roman" panose="02020603050405020304" pitchFamily="18" charset="0"/>
              </a:rPr>
              <a:t>) </a:t>
            </a:r>
            <a:endParaRPr lang="ru-RU" sz="2000" i="1" dirty="0">
              <a:latin typeface="Courier New" panose="02070309020205020404" pitchFamily="49" charset="0"/>
              <a:ea typeface="Times New Roman" panose="02020603050405020304" pitchFamily="18" charset="0"/>
            </a:endParaRPr>
          </a:p>
          <a:p>
            <a:pPr lvl="0"/>
            <a:r>
              <a:rPr lang="en-US" sz="2000" i="1" dirty="0">
                <a:latin typeface="Courier New" panose="02070309020205020404" pitchFamily="49" charset="0"/>
                <a:ea typeface="Times New Roman" panose="02020603050405020304" pitchFamily="18" charset="0"/>
              </a:rPr>
              <a:t>{</a:t>
            </a:r>
          </a:p>
          <a:p>
            <a:pPr lvl="0"/>
            <a:r>
              <a:rPr lang="en-US" sz="2000" i="1" dirty="0">
                <a:latin typeface="Courier New" panose="02070309020205020404" pitchFamily="49" charset="0"/>
                <a:ea typeface="Times New Roman" panose="02020603050405020304" pitchFamily="18" charset="0"/>
              </a:rPr>
              <a:t>//</a:t>
            </a:r>
            <a:r>
              <a:rPr lang="en-US" sz="2000" i="1" dirty="0" err="1">
                <a:latin typeface="Courier New" panose="02070309020205020404" pitchFamily="49" charset="0"/>
                <a:ea typeface="Times New Roman" panose="02020603050405020304" pitchFamily="18" charset="0"/>
              </a:rPr>
              <a:t>HashTableSize</a:t>
            </a:r>
            <a:endParaRPr lang="en-US" sz="2000" i="1" dirty="0">
              <a:latin typeface="Courier New" panose="02070309020205020404" pitchFamily="49" charset="0"/>
              <a:ea typeface="Times New Roman" panose="02020603050405020304" pitchFamily="18" charset="0"/>
            </a:endParaRPr>
          </a:p>
          <a:p>
            <a:pPr lvl="0"/>
            <a:r>
              <a:rPr lang="en-US" sz="2000" i="1" dirty="0">
                <a:latin typeface="Courier New" panose="02070309020205020404" pitchFamily="49" charset="0"/>
                <a:ea typeface="Times New Roman" panose="02020603050405020304" pitchFamily="18" charset="0"/>
              </a:rPr>
              <a:t>    return Key % </a:t>
            </a:r>
            <a:r>
              <a:rPr lang="en-US" sz="2000" i="1" dirty="0" err="1">
                <a:latin typeface="Courier New" panose="02070309020205020404" pitchFamily="49" charset="0"/>
                <a:ea typeface="Times New Roman" panose="02020603050405020304" pitchFamily="18" charset="0"/>
              </a:rPr>
              <a:t>HashTableSize</a:t>
            </a:r>
            <a:r>
              <a:rPr lang="en-US" sz="2000" i="1" dirty="0">
                <a:latin typeface="Courier New" panose="02070309020205020404" pitchFamily="49" charset="0"/>
                <a:ea typeface="Times New Roman" panose="02020603050405020304" pitchFamily="18" charset="0"/>
              </a:rPr>
              <a:t>;</a:t>
            </a:r>
          </a:p>
          <a:p>
            <a:pPr lvl="0"/>
            <a:r>
              <a:rPr lang="en-US" sz="200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2217716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24744"/>
            <a:ext cx="6264696" cy="651520"/>
          </a:xfrm>
        </p:spPr>
        <p:txBody>
          <a:bodyPr>
            <a:normAutofit/>
          </a:bodyPr>
          <a:lstStyle/>
          <a:p>
            <a:pPr marR="0" rtl="0"/>
            <a:r>
              <a:rPr lang="ru-RU" sz="2400" b="0" i="0" u="none" strike="noStrike" kern="1800" baseline="0" dirty="0" smtClean="0">
                <a:latin typeface="Times New Roman"/>
              </a:rPr>
              <a:t>Метод</a:t>
            </a:r>
            <a:r>
              <a:rPr lang="en-US" sz="2400" b="0" i="0" u="none" strike="noStrike" kern="1800" baseline="0" dirty="0" smtClean="0">
                <a:latin typeface="Times New Roman"/>
              </a:rPr>
              <a:t> </a:t>
            </a:r>
            <a:r>
              <a:rPr lang="ru-RU" sz="2400" b="0" i="0" u="none" strike="noStrike" kern="1800" baseline="0" dirty="0" smtClean="0">
                <a:latin typeface="Times New Roman"/>
              </a:rPr>
              <a:t>функции</a:t>
            </a:r>
            <a:r>
              <a:rPr lang="en-US" sz="2400" b="0" i="0" u="none" strike="noStrike" kern="1800" baseline="0" dirty="0" smtClean="0">
                <a:latin typeface="Times New Roman"/>
              </a:rPr>
              <a:t> </a:t>
            </a:r>
            <a:r>
              <a:rPr lang="ru-RU" sz="2400" b="0" i="0" u="none" strike="noStrike" kern="1800" baseline="0" dirty="0" smtClean="0">
                <a:latin typeface="Times New Roman"/>
              </a:rPr>
              <a:t>середины</a:t>
            </a:r>
            <a:r>
              <a:rPr lang="en-US" sz="2400" b="0" i="0" u="none" strike="noStrike" kern="1800" baseline="0" dirty="0" smtClean="0">
                <a:latin typeface="Times New Roman"/>
              </a:rPr>
              <a:t> </a:t>
            </a:r>
            <a:r>
              <a:rPr lang="ru-RU" sz="2400" b="0" i="0" u="none" strike="noStrike" kern="1800" baseline="0" dirty="0" smtClean="0">
                <a:latin typeface="Times New Roman"/>
              </a:rPr>
              <a:t>квадрата</a:t>
            </a:r>
            <a:endParaRPr lang="en-US" sz="2400" b="0" i="1" u="none" strike="noStrike" kern="1800" baseline="0" dirty="0" smtClean="0">
              <a:latin typeface="Times New Roman"/>
            </a:endParaRPr>
          </a:p>
        </p:txBody>
      </p:sp>
      <p:sp>
        <p:nvSpPr>
          <p:cNvPr id="3" name="Текст 2"/>
          <p:cNvSpPr>
            <a:spLocks noGrp="1"/>
          </p:cNvSpPr>
          <p:nvPr>
            <p:ph type="body" idx="1"/>
          </p:nvPr>
        </p:nvSpPr>
        <p:spPr>
          <a:xfrm>
            <a:off x="683568" y="2348880"/>
            <a:ext cx="7620000" cy="1604391"/>
          </a:xfrm>
        </p:spPr>
        <p:txBody>
          <a:bodyPr/>
          <a:lstStyle/>
          <a:p>
            <a:pPr marL="0" marR="0" lvl="0" indent="0" rtl="0">
              <a:buNone/>
            </a:pPr>
            <a:r>
              <a:rPr lang="ru-RU" b="0" i="0" u="none" strike="noStrike" baseline="0" dirty="0" smtClean="0">
                <a:solidFill>
                  <a:prstClr val="black"/>
                </a:solidFill>
                <a:latin typeface="Times New Roman"/>
              </a:rPr>
              <a:t>   </a:t>
            </a:r>
            <a:r>
              <a:rPr lang="ru-RU" sz="2200" b="0" i="0" u="none" strike="noStrike" baseline="0" dirty="0" smtClean="0">
                <a:solidFill>
                  <a:prstClr val="black"/>
                </a:solidFill>
                <a:latin typeface="Times New Roman"/>
              </a:rPr>
              <a:t>Следующей хеш-функцией является функция середины квадрата. Значение ключа преобразуется в число, это число затем возводится в квадрат, из него выбираются несколько средних цифр и интерпретируются как адрес записи.</a:t>
            </a:r>
          </a:p>
        </p:txBody>
      </p:sp>
    </p:spTree>
    <p:extLst>
      <p:ext uri="{BB962C8B-B14F-4D97-AF65-F5344CB8AC3E}">
        <p14:creationId xmlns:p14="http://schemas.microsoft.com/office/powerpoint/2010/main" val="3919095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898268"/>
            <a:ext cx="5791200" cy="584775"/>
          </a:xfrm>
        </p:spPr>
        <p:txBody>
          <a:bodyPr>
            <a:spAutoFit/>
          </a:bodyPr>
          <a:lstStyle/>
          <a:p>
            <a:pPr marR="0" algn="ctr" rtl="0"/>
            <a:r>
              <a:rPr lang="ru-RU" sz="3200" b="0" i="0" u="none" strike="noStrike" kern="1800" baseline="0" dirty="0" smtClean="0">
                <a:latin typeface="Times New Roman"/>
              </a:rPr>
              <a:t>Цель лекции:</a:t>
            </a:r>
            <a:endParaRPr lang="en-US" sz="3200" b="0" i="0" u="none" strike="noStrike" kern="1800" baseline="0" dirty="0" smtClean="0">
              <a:latin typeface="Times New Roman"/>
            </a:endParaRPr>
          </a:p>
        </p:txBody>
      </p:sp>
      <p:sp>
        <p:nvSpPr>
          <p:cNvPr id="3" name="Текст 2"/>
          <p:cNvSpPr>
            <a:spLocks noGrp="1"/>
          </p:cNvSpPr>
          <p:nvPr>
            <p:ph type="body" idx="1"/>
          </p:nvPr>
        </p:nvSpPr>
        <p:spPr>
          <a:xfrm>
            <a:off x="1043608" y="1988840"/>
            <a:ext cx="6624736" cy="1938992"/>
          </a:xfrm>
        </p:spPr>
        <p:txBody>
          <a:bodyPr wrap="square">
            <a:spAutoFit/>
          </a:bodyPr>
          <a:lstStyle/>
          <a:p>
            <a:pPr marL="0" marR="0" lvl="0" indent="0" rtl="0">
              <a:buNone/>
            </a:pPr>
            <a:r>
              <a:rPr lang="ru-RU" b="0" i="0" u="none" strike="noStrike" baseline="0" dirty="0" smtClean="0">
                <a:solidFill>
                  <a:prstClr val="black"/>
                </a:solidFill>
                <a:latin typeface="Times New Roman"/>
              </a:rPr>
              <a:t>   </a:t>
            </a:r>
            <a:r>
              <a:rPr lang="ru-RU" sz="2400" b="0" i="0" u="none" strike="noStrike" baseline="0" dirty="0" smtClean="0">
                <a:solidFill>
                  <a:prstClr val="black"/>
                </a:solidFill>
                <a:latin typeface="Times New Roman"/>
              </a:rPr>
              <a:t>Изучить построение функции </a:t>
            </a:r>
            <a:r>
              <a:rPr lang="ru-RU" sz="2400" b="0" i="1" u="none" strike="noStrike" baseline="0" dirty="0" smtClean="0">
                <a:solidFill>
                  <a:prstClr val="black"/>
                </a:solidFill>
                <a:latin typeface="Times New Roman"/>
              </a:rPr>
              <a:t>хеширования </a:t>
            </a:r>
            <a:r>
              <a:rPr lang="ru-RU" sz="2400" b="0" i="0" u="none" strike="noStrike" baseline="0" dirty="0" smtClean="0">
                <a:solidFill>
                  <a:prstClr val="black"/>
                </a:solidFill>
                <a:latin typeface="Times New Roman"/>
              </a:rPr>
              <a:t>и алгоритмов </a:t>
            </a:r>
            <a:r>
              <a:rPr lang="ru-RU" sz="2400" b="0" i="1" u="none" strike="noStrike" baseline="0" dirty="0" smtClean="0">
                <a:solidFill>
                  <a:prstClr val="black"/>
                </a:solidFill>
                <a:latin typeface="Times New Roman"/>
              </a:rPr>
              <a:t>хеширования</a:t>
            </a:r>
            <a:r>
              <a:rPr lang="ru-RU" sz="2400" b="0" i="0" u="none" strike="noStrike" baseline="0" dirty="0" smtClean="0">
                <a:solidFill>
                  <a:prstClr val="black"/>
                </a:solidFill>
                <a:latin typeface="Times New Roman"/>
              </a:rPr>
              <a:t> данных и научиться разрабатывать алгоритмы открытого и закрытого </a:t>
            </a:r>
            <a:r>
              <a:rPr lang="ru-RU" sz="2400" b="0" i="1" u="none" strike="noStrike" baseline="0" dirty="0" smtClean="0">
                <a:solidFill>
                  <a:prstClr val="black"/>
                </a:solidFill>
                <a:latin typeface="Times New Roman"/>
              </a:rPr>
              <a:t>хеширования</a:t>
            </a:r>
            <a:r>
              <a:rPr lang="ru-RU" sz="2400" b="0" i="0" u="none" strike="noStrike" baseline="0" dirty="0" smtClean="0">
                <a:solidFill>
                  <a:prstClr val="black"/>
                </a:solidFill>
                <a:latin typeface="Times New Roman"/>
              </a:rPr>
              <a:t> при решении задач на языке C++.</a:t>
            </a:r>
          </a:p>
        </p:txBody>
      </p:sp>
    </p:spTree>
    <p:extLst>
      <p:ext uri="{BB962C8B-B14F-4D97-AF65-F5344CB8AC3E}">
        <p14:creationId xmlns:p14="http://schemas.microsoft.com/office/powerpoint/2010/main" val="542570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824" y="332656"/>
            <a:ext cx="2664296" cy="507504"/>
          </a:xfrm>
        </p:spPr>
        <p:txBody>
          <a:bodyPr>
            <a:normAutofit/>
          </a:bodyPr>
          <a:lstStyle/>
          <a:p>
            <a:pPr marR="0" rtl="0"/>
            <a:r>
              <a:rPr lang="ru-RU" sz="2400" b="0" i="0" u="none" strike="noStrike" kern="1800" baseline="0" dirty="0" smtClean="0">
                <a:latin typeface="Times New Roman"/>
              </a:rPr>
              <a:t>Метод </a:t>
            </a:r>
            <a:r>
              <a:rPr lang="ru-RU" sz="2400" b="0" i="0" u="none" strike="noStrike" kern="1800" baseline="0" dirty="0" err="1" smtClean="0">
                <a:latin typeface="Times New Roman"/>
              </a:rPr>
              <a:t>свертки</a:t>
            </a:r>
            <a:endParaRPr lang="ru-RU" sz="2400" b="0" i="1" u="none" strike="noStrike" kern="1800" baseline="0" dirty="0" smtClean="0">
              <a:latin typeface="Times New Roman"/>
            </a:endParaRPr>
          </a:p>
        </p:txBody>
      </p:sp>
      <p:sp>
        <p:nvSpPr>
          <p:cNvPr id="3" name="Текст 2"/>
          <p:cNvSpPr>
            <a:spLocks noGrp="1"/>
          </p:cNvSpPr>
          <p:nvPr>
            <p:ph type="body" idx="1"/>
          </p:nvPr>
        </p:nvSpPr>
        <p:spPr>
          <a:xfrm>
            <a:off x="323528" y="1196752"/>
            <a:ext cx="8280920" cy="4824536"/>
          </a:xfrm>
        </p:spPr>
        <p:txBody>
          <a:bodyPr>
            <a:noAutofit/>
          </a:bodyPr>
          <a:lstStyle/>
          <a:p>
            <a:pPr marL="0" marR="0" lvl="0" indent="0" rtl="0">
              <a:buNone/>
            </a:pPr>
            <a:r>
              <a:rPr lang="ru-RU" b="0" i="0" u="none" strike="noStrike" baseline="0" dirty="0" smtClean="0">
                <a:solidFill>
                  <a:prstClr val="black"/>
                </a:solidFill>
                <a:latin typeface="Times New Roman"/>
              </a:rPr>
              <a:t>   </a:t>
            </a:r>
            <a:r>
              <a:rPr lang="ru-RU" b="0" i="0" u="none" strike="noStrike" baseline="0" dirty="0" err="1" smtClean="0">
                <a:solidFill>
                  <a:prstClr val="black"/>
                </a:solidFill>
                <a:latin typeface="Times New Roman"/>
              </a:rPr>
              <a:t>Еще</a:t>
            </a:r>
            <a:r>
              <a:rPr lang="ru-RU" b="0" i="0" u="none" strike="noStrike" baseline="0" dirty="0" smtClean="0">
                <a:solidFill>
                  <a:prstClr val="black"/>
                </a:solidFill>
                <a:latin typeface="Times New Roman"/>
              </a:rPr>
              <a:t> одной хеш-функцией можно назвать функцию </a:t>
            </a:r>
            <a:r>
              <a:rPr lang="ru-RU" b="0" i="0" u="none" strike="noStrike" baseline="0" dirty="0" err="1" smtClean="0">
                <a:solidFill>
                  <a:prstClr val="black"/>
                </a:solidFill>
                <a:latin typeface="Times New Roman"/>
              </a:rPr>
              <a:t>свертки</a:t>
            </a:r>
            <a:r>
              <a:rPr lang="ru-RU" b="0" i="0" u="none" strike="noStrike" baseline="0" dirty="0" smtClean="0">
                <a:solidFill>
                  <a:prstClr val="black"/>
                </a:solidFill>
                <a:latin typeface="Times New Roman"/>
              </a:rPr>
              <a:t>. Цифровое представление ключа разбивается на части, каждая из которых имеет длину, равную длине требуемого адреса. Над частями производятся </a:t>
            </a:r>
            <a:r>
              <a:rPr lang="ru-RU" b="0" i="0" u="none" strike="noStrike" baseline="0" dirty="0" err="1" smtClean="0">
                <a:solidFill>
                  <a:prstClr val="black"/>
                </a:solidFill>
                <a:latin typeface="Times New Roman"/>
              </a:rPr>
              <a:t>определенные</a:t>
            </a:r>
            <a:r>
              <a:rPr lang="ru-RU" b="0" i="0" u="none" strike="noStrike" baseline="0" dirty="0" smtClean="0">
                <a:solidFill>
                  <a:prstClr val="black"/>
                </a:solidFill>
                <a:latin typeface="Times New Roman"/>
              </a:rPr>
              <a:t> арифметические или поразрядные логические операции, результат которых интерпретируется как адрес. Например, для сравнительно небольших таблиц с ключами – символьными строками неплохие результаты </a:t>
            </a:r>
            <a:r>
              <a:rPr lang="ru-RU" b="0" i="0" u="none" strike="noStrike" baseline="0" dirty="0" err="1" smtClean="0">
                <a:solidFill>
                  <a:prstClr val="black"/>
                </a:solidFill>
                <a:latin typeface="Times New Roman"/>
              </a:rPr>
              <a:t>дает</a:t>
            </a:r>
            <a:r>
              <a:rPr lang="ru-RU" b="0" i="0" u="none" strike="noStrike" baseline="0" dirty="0" smtClean="0">
                <a:solidFill>
                  <a:prstClr val="black"/>
                </a:solidFill>
                <a:latin typeface="Times New Roman"/>
              </a:rPr>
              <a:t> функция хеширования, в которой адрес записи получается в результате сложения кодов символов, составляющих строку-ключ.</a:t>
            </a:r>
          </a:p>
          <a:p>
            <a:pPr marL="0" marR="0" lvl="0" indent="0" rtl="0">
              <a:buNone/>
            </a:pPr>
            <a:r>
              <a:rPr lang="ru-RU" b="0" i="0" u="none" strike="noStrike" baseline="0" dirty="0" smtClean="0">
                <a:solidFill>
                  <a:prstClr val="black"/>
                </a:solidFill>
                <a:latin typeface="Times New Roman"/>
              </a:rPr>
              <a:t>   В качестве хеш-функции также применяют функцию преобразования системы счисления. Ключ, записанный как число в некоторой системе счисления P, интерпретируется как число в системе счисления </a:t>
            </a:r>
            <a:r>
              <a:rPr lang="ru-RU" b="0" i="0" u="none" strike="noStrike" baseline="0" dirty="0" smtClean="0">
                <a:solidFill>
                  <a:schemeClr val="tx2"/>
                </a:solidFill>
                <a:latin typeface="Times New Roman"/>
              </a:rPr>
              <a:t>Q&gt;P</a:t>
            </a:r>
            <a:r>
              <a:rPr lang="ru-RU" b="0" i="0" u="none" strike="noStrike" baseline="0" dirty="0" smtClean="0">
                <a:solidFill>
                  <a:prstClr val="black"/>
                </a:solidFill>
                <a:latin typeface="Times New Roman"/>
              </a:rPr>
              <a:t>. Обычно выбирают </a:t>
            </a:r>
            <a:r>
              <a:rPr lang="ru-RU" b="0" i="0" u="none" strike="noStrike" baseline="0" dirty="0" smtClean="0">
                <a:solidFill>
                  <a:schemeClr val="tx2"/>
                </a:solidFill>
                <a:latin typeface="Times New Roman"/>
              </a:rPr>
              <a:t>Q=P+1</a:t>
            </a:r>
            <a:r>
              <a:rPr lang="ru-RU" b="0" i="0" u="none" strike="noStrike" baseline="0" dirty="0" smtClean="0">
                <a:solidFill>
                  <a:prstClr val="black"/>
                </a:solidFill>
                <a:latin typeface="Times New Roman"/>
              </a:rPr>
              <a:t>. Это число переводится из системы Q обратно в систему P, приводится к размеру пространства записей и интерпретируется как адрес.</a:t>
            </a:r>
          </a:p>
        </p:txBody>
      </p:sp>
    </p:spTree>
    <p:extLst>
      <p:ext uri="{BB962C8B-B14F-4D97-AF65-F5344CB8AC3E}">
        <p14:creationId xmlns:p14="http://schemas.microsoft.com/office/powerpoint/2010/main" val="1277474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404664"/>
            <a:ext cx="4258816" cy="471582"/>
          </a:xfrm>
        </p:spPr>
        <p:txBody>
          <a:bodyPr>
            <a:normAutofit/>
          </a:bodyPr>
          <a:lstStyle/>
          <a:p>
            <a:pPr marR="0" algn="ctr" rtl="0"/>
            <a:r>
              <a:rPr lang="ru-RU" sz="2400" b="0" i="0" u="none" strike="noStrike" kern="1800" baseline="0" dirty="0" smtClean="0">
                <a:latin typeface="Times New Roman"/>
              </a:rPr>
              <a:t>Открытое хеширование</a:t>
            </a:r>
            <a:endParaRPr lang="ru-RU" sz="2400" b="0" i="1" u="none" strike="noStrike" kern="1800" baseline="0" dirty="0" smtClean="0">
              <a:latin typeface="Times New Roman"/>
            </a:endParaRPr>
          </a:p>
        </p:txBody>
      </p:sp>
      <p:sp>
        <p:nvSpPr>
          <p:cNvPr id="3" name="Текст 2"/>
          <p:cNvSpPr>
            <a:spLocks noGrp="1"/>
          </p:cNvSpPr>
          <p:nvPr>
            <p:ph type="body" idx="1"/>
          </p:nvPr>
        </p:nvSpPr>
        <p:spPr>
          <a:xfrm>
            <a:off x="395536" y="1124744"/>
            <a:ext cx="8075240" cy="5112568"/>
          </a:xfrm>
        </p:spPr>
        <p:txBody>
          <a:bodyPr>
            <a:noAutofit/>
          </a:bodyPr>
          <a:lstStyle/>
          <a:p>
            <a:pPr lvl="0"/>
            <a:r>
              <a:rPr lang="ru-RU" b="0" i="0" u="none" strike="noStrike" baseline="0" dirty="0" smtClean="0">
                <a:solidFill>
                  <a:prstClr val="black"/>
                </a:solidFill>
                <a:latin typeface="Times New Roman"/>
              </a:rPr>
              <a:t>   Основная идея базовой структуры при открытом (внешнем) хешировании заключается в том, что потенциальное множество (возможно, бесконечное) разбивается на конечное число классов. Для В классов, пронумерованных </a:t>
            </a:r>
            <a:r>
              <a:rPr lang="ru-RU" b="0" i="0" u="none" strike="noStrike" baseline="0" dirty="0" smtClean="0">
                <a:latin typeface="Times New Roman"/>
              </a:rPr>
              <a:t>от 0 до В-1</a:t>
            </a:r>
            <a:r>
              <a:rPr lang="ru-RU" b="0" i="0" u="none" strike="noStrike" baseline="0" dirty="0" smtClean="0">
                <a:solidFill>
                  <a:prstClr val="black"/>
                </a:solidFill>
                <a:latin typeface="Times New Roman"/>
              </a:rPr>
              <a:t>, строится хеш-функция </a:t>
            </a:r>
            <a:r>
              <a:rPr lang="ru-RU" b="0" i="0" u="none" strike="noStrike" baseline="0" dirty="0" smtClean="0">
                <a:solidFill>
                  <a:schemeClr val="tx2"/>
                </a:solidFill>
                <a:latin typeface="Times New Roman"/>
              </a:rPr>
              <a:t>h(x)</a:t>
            </a:r>
            <a:r>
              <a:rPr lang="ru-RU" b="0" i="0" u="none" strike="noStrike" baseline="0" dirty="0" smtClean="0">
                <a:solidFill>
                  <a:prstClr val="black"/>
                </a:solidFill>
                <a:latin typeface="Times New Roman"/>
              </a:rPr>
              <a:t> такая, что для любого элемента х исходного множества функция </a:t>
            </a:r>
            <a:r>
              <a:rPr lang="ru-RU" b="0" i="0" u="none" strike="noStrike" baseline="0" dirty="0" smtClean="0">
                <a:solidFill>
                  <a:schemeClr val="tx2"/>
                </a:solidFill>
                <a:latin typeface="Times New Roman"/>
              </a:rPr>
              <a:t>h(x)</a:t>
            </a:r>
            <a:r>
              <a:rPr lang="ru-RU" b="0" i="0" u="none" strike="noStrike" baseline="0" dirty="0" smtClean="0">
                <a:solidFill>
                  <a:prstClr val="black"/>
                </a:solidFill>
                <a:latin typeface="Times New Roman"/>
              </a:rPr>
              <a:t> принимает целочисленное значение из интервала </a:t>
            </a:r>
            <a:r>
              <a:rPr lang="ru-RU" b="0" i="0" u="none" strike="noStrike" baseline="0" dirty="0" smtClean="0">
                <a:solidFill>
                  <a:schemeClr val="tx2"/>
                </a:solidFill>
                <a:latin typeface="Times New Roman"/>
              </a:rPr>
              <a:t>0,1,...,В-1</a:t>
            </a:r>
            <a:r>
              <a:rPr lang="ru-RU" b="0" i="0" u="none" strike="noStrike" baseline="0" dirty="0" smtClean="0">
                <a:solidFill>
                  <a:prstClr val="black"/>
                </a:solidFill>
                <a:latin typeface="Times New Roman"/>
              </a:rPr>
              <a:t>, соответствующее классу, которому принадлежит элемент х. Часто классы называют сегментами, поэтому будем говорить, что элемент х принадлежит сегменту </a:t>
            </a:r>
            <a:r>
              <a:rPr lang="ru-RU" b="0" i="0" u="none" strike="noStrike" baseline="0" dirty="0" smtClean="0">
                <a:solidFill>
                  <a:schemeClr val="tx2"/>
                </a:solidFill>
                <a:latin typeface="Times New Roman"/>
              </a:rPr>
              <a:t>h(x)</a:t>
            </a:r>
            <a:r>
              <a:rPr lang="ru-RU" b="0" i="0" u="none" strike="noStrike" baseline="0" dirty="0" smtClean="0">
                <a:solidFill>
                  <a:prstClr val="black"/>
                </a:solidFill>
                <a:latin typeface="Times New Roman"/>
              </a:rPr>
              <a:t>. Массив, называемый таблицей сегментов и проиндексированный номерами сегментов </a:t>
            </a:r>
            <a:r>
              <a:rPr lang="ru-RU" b="0" i="0" u="none" strike="noStrike" baseline="0" dirty="0" smtClean="0">
                <a:solidFill>
                  <a:schemeClr val="tx2"/>
                </a:solidFill>
                <a:latin typeface="Times New Roman"/>
              </a:rPr>
              <a:t>0,1,...,В-1</a:t>
            </a:r>
            <a:r>
              <a:rPr lang="ru-RU" b="0" i="0" u="none" strike="noStrike" baseline="0" dirty="0" smtClean="0">
                <a:solidFill>
                  <a:prstClr val="black"/>
                </a:solidFill>
                <a:latin typeface="Times New Roman"/>
              </a:rPr>
              <a:t>, содержит заголовки для B списков. Элемент х, относящийся к</a:t>
            </a:r>
            <a:r>
              <a:rPr lang="ru-RU" b="0" dirty="0">
                <a:solidFill>
                  <a:schemeClr val="tx2"/>
                </a:solidFill>
                <a:latin typeface="Times New Roman"/>
              </a:rPr>
              <a:t> i</a:t>
            </a:r>
            <a:r>
              <a:rPr lang="ru-RU" b="0" i="0" u="none" strike="noStrike" baseline="0" dirty="0" smtClean="0">
                <a:solidFill>
                  <a:prstClr val="black"/>
                </a:solidFill>
                <a:latin typeface="Times New Roman"/>
              </a:rPr>
              <a:t>-</a:t>
            </a:r>
            <a:r>
              <a:rPr lang="ru-RU" b="0" i="0" u="none" strike="noStrike" baseline="0" dirty="0" err="1" smtClean="0">
                <a:solidFill>
                  <a:prstClr val="black"/>
                </a:solidFill>
                <a:latin typeface="Times New Roman"/>
              </a:rPr>
              <a:t>му</a:t>
            </a:r>
            <a:r>
              <a:rPr lang="ru-RU" b="0" i="0" u="none" strike="noStrike" baseline="0" dirty="0" smtClean="0">
                <a:solidFill>
                  <a:prstClr val="black"/>
                </a:solidFill>
                <a:latin typeface="Times New Roman"/>
              </a:rPr>
              <a:t> списку – это элемент исходного множества, для которого </a:t>
            </a:r>
            <a:r>
              <a:rPr lang="ru-RU" b="0" i="0" u="none" strike="noStrike" baseline="0" dirty="0" smtClean="0">
                <a:solidFill>
                  <a:schemeClr val="tx2"/>
                </a:solidFill>
                <a:latin typeface="Times New Roman"/>
              </a:rPr>
              <a:t>h(x)=i</a:t>
            </a:r>
            <a:r>
              <a:rPr lang="ru-RU" b="0" i="0" u="none" strike="noStrike" baseline="0" dirty="0" smtClean="0">
                <a:solidFill>
                  <a:prstClr val="black"/>
                </a:solidFill>
                <a:latin typeface="Times New Roman"/>
              </a:rPr>
              <a:t>.</a:t>
            </a:r>
          </a:p>
          <a:p>
            <a:pPr marL="0" marR="0" lvl="0" indent="0" rtl="0">
              <a:buNone/>
            </a:pPr>
            <a:r>
              <a:rPr lang="ru-RU" b="0" i="0" u="none" strike="noStrike" baseline="0" dirty="0" smtClean="0">
                <a:solidFill>
                  <a:prstClr val="black"/>
                </a:solidFill>
                <a:latin typeface="Times New Roman"/>
              </a:rPr>
              <a:t>   Если сегменты примерно одинаковы по размеру, то в этом случае списки всех сегментов должны быть наиболее короткими при данном числе сегментов. Если исходное множество состоит из</a:t>
            </a:r>
            <a:r>
              <a:rPr lang="ru-RU" b="0" i="0" u="none" strike="noStrike" baseline="0" dirty="0" smtClean="0">
                <a:solidFill>
                  <a:schemeClr val="tx2"/>
                </a:solidFill>
                <a:latin typeface="Times New Roman"/>
              </a:rPr>
              <a:t> N</a:t>
            </a:r>
            <a:r>
              <a:rPr lang="ru-RU" b="0" i="0" u="none" strike="noStrike" baseline="0" dirty="0" smtClean="0">
                <a:solidFill>
                  <a:prstClr val="black"/>
                </a:solidFill>
                <a:latin typeface="Times New Roman"/>
              </a:rPr>
              <a:t> элементов, тогда средняя длина списков будет </a:t>
            </a:r>
            <a:r>
              <a:rPr lang="ru-RU" b="0" i="0" u="none" strike="noStrike" baseline="0" dirty="0" smtClean="0">
                <a:solidFill>
                  <a:schemeClr val="tx2"/>
                </a:solidFill>
                <a:latin typeface="Times New Roman"/>
              </a:rPr>
              <a:t>N/B</a:t>
            </a:r>
            <a:r>
              <a:rPr lang="ru-RU" b="0" i="0" u="none" strike="noStrike" baseline="0" dirty="0" smtClean="0">
                <a:solidFill>
                  <a:prstClr val="black"/>
                </a:solidFill>
                <a:latin typeface="Times New Roman"/>
              </a:rPr>
              <a:t> элементов. </a:t>
            </a:r>
          </a:p>
        </p:txBody>
      </p:sp>
    </p:spTree>
    <p:extLst>
      <p:ext uri="{BB962C8B-B14F-4D97-AF65-F5344CB8AC3E}">
        <p14:creationId xmlns:p14="http://schemas.microsoft.com/office/powerpoint/2010/main" val="1611889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2204864"/>
            <a:ext cx="7920880" cy="3960440"/>
          </a:xfrm>
          <a:ln w="19050">
            <a:solidFill>
              <a:schemeClr val="tx2"/>
            </a:solidFill>
          </a:ln>
        </p:spPr>
        <p:txBody>
          <a:bodyPr numCol="2">
            <a:noAutofit/>
          </a:bodyPr>
          <a:lstStyle/>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#include "</a:t>
            </a:r>
            <a:r>
              <a:rPr lang="en-US" sz="1800" b="0" i="1" dirty="0" err="1">
                <a:latin typeface="Courier New" panose="02070309020205020404" pitchFamily="49" charset="0"/>
                <a:ea typeface="Times New Roman" panose="02020603050405020304" pitchFamily="18" charset="0"/>
              </a:rPr>
              <a:t>stdafx.h</a:t>
            </a:r>
            <a:r>
              <a:rPr lang="en-US" sz="1800" b="0" i="1" dirty="0">
                <a:latin typeface="Courier New" panose="02070309020205020404" pitchFamily="49" charset="0"/>
                <a:ea typeface="Times New Roman" panose="02020603050405020304" pitchFamily="18" charset="0"/>
              </a:rPr>
              <a:t>"</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#include &lt;</a:t>
            </a:r>
            <a:r>
              <a:rPr lang="en-US" sz="1800" b="0" i="1" dirty="0" err="1">
                <a:latin typeface="Courier New" panose="02070309020205020404" pitchFamily="49" charset="0"/>
                <a:ea typeface="Times New Roman" panose="02020603050405020304" pitchFamily="18" charset="0"/>
              </a:rPr>
              <a:t>iostream</a:t>
            </a:r>
            <a:r>
              <a:rPr lang="en-US" sz="1800" b="0" i="1" dirty="0">
                <a:latin typeface="Courier New" panose="02070309020205020404" pitchFamily="49" charset="0"/>
                <a:ea typeface="Times New Roman" panose="02020603050405020304" pitchFamily="18" charset="0"/>
              </a:rPr>
              <a:t>&gt;</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#include &lt;</a:t>
            </a:r>
            <a:r>
              <a:rPr lang="en-US" sz="1800" b="0" i="1" dirty="0" err="1">
                <a:latin typeface="Courier New" panose="02070309020205020404" pitchFamily="49" charset="0"/>
                <a:ea typeface="Times New Roman" panose="02020603050405020304" pitchFamily="18" charset="0"/>
              </a:rPr>
              <a:t>fstream</a:t>
            </a:r>
            <a:r>
              <a:rPr lang="en-US" sz="1800" b="0" i="1" dirty="0">
                <a:latin typeface="Courier New" panose="02070309020205020404" pitchFamily="49" charset="0"/>
                <a:ea typeface="Times New Roman" panose="02020603050405020304" pitchFamily="18" charset="0"/>
              </a:rPr>
              <a:t>&gt;</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using namespace </a:t>
            </a:r>
            <a:r>
              <a:rPr lang="en-US" sz="1800" b="0" i="1" dirty="0" err="1">
                <a:latin typeface="Courier New" panose="02070309020205020404" pitchFamily="49" charset="0"/>
                <a:ea typeface="Times New Roman" panose="02020603050405020304" pitchFamily="18" charset="0"/>
              </a:rPr>
              <a:t>std</a:t>
            </a:r>
            <a:r>
              <a:rPr lang="en-US" sz="1800" b="0" i="1" dirty="0" smtClean="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r>
              <a:rPr lang="ru-RU" sz="1800" b="0" i="1" dirty="0" smtClean="0">
                <a:latin typeface="Courier New" panose="02070309020205020404" pitchFamily="49" charset="0"/>
                <a:ea typeface="Times New Roman" panose="02020603050405020304" pitchFamily="18" charset="0"/>
              </a:rPr>
              <a:t> </a:t>
            </a:r>
            <a:r>
              <a:rPr lang="en-US" sz="1800" b="0" i="1" dirty="0" err="1" smtClean="0">
                <a:latin typeface="Courier New" panose="02070309020205020404" pitchFamily="49" charset="0"/>
                <a:ea typeface="Times New Roman" panose="02020603050405020304" pitchFamily="18" charset="0"/>
              </a:rPr>
              <a:t>typedef</a:t>
            </a:r>
            <a:r>
              <a:rPr lang="en-US" sz="1800" b="0" i="1" dirty="0" smtClean="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T; </a:t>
            </a:r>
            <a:r>
              <a:rPr lang="en-US" sz="1800" b="0" i="1" dirty="0" smtClean="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тип</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элементов</a:t>
            </a:r>
          </a:p>
          <a:p>
            <a:pPr marL="72000" marR="0" lvl="0" indent="0" rtl="0">
              <a:spcBef>
                <a:spcPts val="0"/>
              </a:spcBef>
              <a:spcAft>
                <a:spcPts val="0"/>
              </a:spcAft>
              <a:buNone/>
            </a:pPr>
            <a:r>
              <a:rPr lang="ru-RU" sz="1800" b="0" i="1" dirty="0" smtClean="0">
                <a:latin typeface="Courier New" panose="02070309020205020404" pitchFamily="49" charset="0"/>
                <a:ea typeface="Times New Roman" panose="02020603050405020304" pitchFamily="18" charset="0"/>
              </a:rPr>
              <a:t> </a:t>
            </a:r>
            <a:r>
              <a:rPr lang="en-US" sz="1800" b="0" i="1" dirty="0" err="1" smtClean="0">
                <a:latin typeface="Courier New" panose="02070309020205020404" pitchFamily="49" charset="0"/>
                <a:ea typeface="Times New Roman" panose="02020603050405020304" pitchFamily="18" charset="0"/>
              </a:rPr>
              <a:t>typedef</a:t>
            </a:r>
            <a:r>
              <a:rPr lang="en-US" sz="1800" b="0" i="1" dirty="0" smtClean="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ru-RU" sz="1800" b="0" i="1" dirty="0" smtClean="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a:t>
            </a:r>
            <a:r>
              <a:rPr lang="ru-RU" sz="1800" b="0" i="1" dirty="0" smtClean="0">
                <a:latin typeface="Courier New" panose="02070309020205020404" pitchFamily="49" charset="0"/>
                <a:ea typeface="Times New Roman" panose="02020603050405020304" pitchFamily="18" charset="0"/>
              </a:rPr>
              <a:t>индекс</a:t>
            </a:r>
            <a:r>
              <a:rPr lang="en-US" sz="1800" b="0" i="1" dirty="0" smtClean="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a:t>
            </a:r>
            <a:r>
              <a:rPr lang="en-US" sz="1800" b="0" i="1" dirty="0">
                <a:latin typeface="Courier New" panose="02070309020205020404" pitchFamily="49" charset="0"/>
                <a:ea typeface="Times New Roman" panose="02020603050405020304" pitchFamily="18" charset="0"/>
              </a:rPr>
              <a:t> </a:t>
            </a:r>
            <a:r>
              <a:rPr lang="ru-RU" sz="1800" b="0" i="1" dirty="0" err="1">
                <a:latin typeface="Courier New" panose="02070309020205020404" pitchFamily="49" charset="0"/>
                <a:ea typeface="Times New Roman" panose="02020603050405020304" pitchFamily="18" charset="0"/>
              </a:rPr>
              <a:t>хеш</a:t>
            </a:r>
            <a:r>
              <a:rPr lang="en-US" sz="1800" b="0" i="1" dirty="0">
                <a:latin typeface="Courier New" panose="02070309020205020404" pitchFamily="49" charset="0"/>
                <a:ea typeface="Times New Roman" panose="02020603050405020304" pitchFamily="18" charset="0"/>
              </a:rPr>
              <a:t>-</a:t>
            </a:r>
            <a:r>
              <a:rPr lang="ru-RU" sz="1800" b="0" i="1" dirty="0">
                <a:latin typeface="Courier New" panose="02070309020205020404" pitchFamily="49" charset="0"/>
                <a:ea typeface="Times New Roman" panose="02020603050405020304" pitchFamily="18" charset="0"/>
              </a:rPr>
              <a:t>таблице</a:t>
            </a:r>
          </a:p>
          <a:p>
            <a:pPr marL="72000" marR="0" lvl="0" indent="0" rtl="0">
              <a:spcBef>
                <a:spcPts val="0"/>
              </a:spcBef>
              <a:spcAft>
                <a:spcPts val="0"/>
              </a:spcAft>
              <a:buNone/>
            </a:pPr>
            <a:r>
              <a:rPr lang="ru-RU" sz="1800" b="0" i="1" dirty="0" smtClean="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define </a:t>
            </a:r>
            <a:r>
              <a:rPr lang="en-US" sz="1800" b="0" i="1" dirty="0" err="1">
                <a:latin typeface="Courier New" panose="02070309020205020404" pitchFamily="49" charset="0"/>
                <a:ea typeface="Times New Roman" panose="02020603050405020304" pitchFamily="18" charset="0"/>
              </a:rPr>
              <a:t>compEQ</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a,b</a:t>
            </a:r>
            <a:r>
              <a:rPr lang="en-US" sz="1800" b="0" i="1" dirty="0">
                <a:latin typeface="Courier New" panose="02070309020205020404" pitchFamily="49" charset="0"/>
                <a:ea typeface="Times New Roman" panose="02020603050405020304" pitchFamily="18" charset="0"/>
              </a:rPr>
              <a:t>) (a == b)</a:t>
            </a:r>
          </a:p>
          <a:p>
            <a:pPr marL="72000" marR="0" lvl="0" indent="0" rtl="0">
              <a:spcBef>
                <a:spcPts val="0"/>
              </a:spcBef>
              <a:spcAft>
                <a:spcPts val="0"/>
              </a:spcAft>
              <a:buNone/>
            </a:pPr>
            <a:r>
              <a:rPr lang="ru-RU" sz="1800" b="0" i="1" dirty="0" smtClean="0">
                <a:latin typeface="Courier New" panose="02070309020205020404" pitchFamily="49" charset="0"/>
                <a:ea typeface="Times New Roman" panose="02020603050405020304" pitchFamily="18" charset="0"/>
              </a:rPr>
              <a:t> </a:t>
            </a:r>
            <a:r>
              <a:rPr lang="en-US" sz="1800" b="0" i="1" dirty="0" err="1" smtClean="0">
                <a:latin typeface="Courier New" panose="02070309020205020404" pitchFamily="49" charset="0"/>
                <a:ea typeface="Times New Roman" panose="02020603050405020304" pitchFamily="18" charset="0"/>
              </a:rPr>
              <a:t>typedef</a:t>
            </a:r>
            <a:r>
              <a:rPr lang="en-US" sz="1800" b="0" i="1" dirty="0" smtClean="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struct</a:t>
            </a:r>
            <a:r>
              <a:rPr lang="en-US" sz="1800" b="0" i="1" dirty="0">
                <a:latin typeface="Courier New" panose="02070309020205020404" pitchFamily="49" charset="0"/>
                <a:ea typeface="Times New Roman" panose="02020603050405020304" pitchFamily="18" charset="0"/>
              </a:rPr>
              <a:t> Node_ </a:t>
            </a:r>
            <a:endParaRPr lang="ru-RU" sz="1800" b="0" i="1" dirty="0" smtClean="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r>
              <a:rPr lang="en-US" sz="1800" b="0" i="1" dirty="0" smtClean="0">
                <a:latin typeface="Courier New" panose="02070309020205020404" pitchFamily="49" charset="0"/>
                <a:ea typeface="Times New Roman" panose="02020603050405020304" pitchFamily="18" charset="0"/>
              </a:rPr>
              <a:t>{</a:t>
            </a:r>
            <a:endParaRPr lang="en-US" sz="1800" b="0" i="1" dirty="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T </a:t>
            </a:r>
            <a:r>
              <a:rPr lang="en-US" sz="1800" b="0" i="1" dirty="0">
                <a:latin typeface="Courier New" panose="02070309020205020404" pitchFamily="49" charset="0"/>
                <a:ea typeface="Times New Roman" panose="02020603050405020304" pitchFamily="18" charset="0"/>
              </a:rPr>
              <a:t>data;// </a:t>
            </a:r>
            <a:r>
              <a:rPr lang="ru-RU" sz="1800" b="0" i="1" dirty="0">
                <a:latin typeface="Courier New" panose="02070309020205020404" pitchFamily="49" charset="0"/>
                <a:ea typeface="Times New Roman" panose="02020603050405020304" pitchFamily="18" charset="0"/>
              </a:rPr>
              <a:t>данные</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хранящиеся</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вершине</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smtClean="0">
                <a:latin typeface="Courier New" panose="02070309020205020404" pitchFamily="49" charset="0"/>
                <a:ea typeface="Times New Roman" panose="02020603050405020304" pitchFamily="18" charset="0"/>
              </a:rPr>
              <a:t>struct</a:t>
            </a:r>
            <a:r>
              <a:rPr lang="en-US" sz="1800" b="0" i="1" dirty="0" smtClean="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Node_ *next</a:t>
            </a:r>
            <a:r>
              <a:rPr lang="en-US" sz="1800" b="0" i="1" dirty="0" smtClean="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следующая</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вершина</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 </a:t>
            </a:r>
            <a:endParaRPr lang="ru-RU" sz="1800" b="0" i="1" dirty="0" smtClean="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r>
              <a:rPr lang="en-US" sz="1800" b="0" i="1" dirty="0" smtClean="0">
                <a:latin typeface="Courier New" panose="02070309020205020404" pitchFamily="49" charset="0"/>
                <a:ea typeface="Times New Roman" panose="02020603050405020304" pitchFamily="18" charset="0"/>
              </a:rPr>
              <a:t>Node;</a:t>
            </a:r>
            <a:endParaRPr lang="ru-RU" sz="1800" b="0" i="1" dirty="0" smtClean="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endParaRPr lang="en-US" sz="1800" b="0" i="1" dirty="0">
              <a:latin typeface="Courier New" panose="02070309020205020404" pitchFamily="49" charset="0"/>
              <a:ea typeface="Times New Roman" panose="02020603050405020304" pitchFamily="18" charset="0"/>
            </a:endParaRP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Node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p>
          <a:p>
            <a:pPr marL="72000" marR="0" lvl="0" indent="0" rtl="0">
              <a:spcBef>
                <a:spcPts val="0"/>
              </a:spcBef>
              <a:spcAft>
                <a:spcPts val="0"/>
              </a:spcAft>
              <a:buNone/>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72000" marR="0" lvl="0" indent="0" rtl="0">
              <a:spcBef>
                <a:spcPts val="0"/>
              </a:spcBef>
              <a:spcAft>
                <a:spcPts val="0"/>
              </a:spcAft>
              <a:buNone/>
            </a:pP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(T data);</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Node *</a:t>
            </a:r>
            <a:r>
              <a:rPr lang="en-US" sz="1800" b="0" i="1" dirty="0" err="1">
                <a:latin typeface="Courier New" panose="02070309020205020404" pitchFamily="49" charset="0"/>
                <a:ea typeface="Times New Roman" panose="02020603050405020304" pitchFamily="18" charset="0"/>
              </a:rPr>
              <a:t>insertNode</a:t>
            </a:r>
            <a:r>
              <a:rPr lang="en-US" sz="1800" b="0" i="1" dirty="0">
                <a:latin typeface="Courier New" panose="02070309020205020404" pitchFamily="49" charset="0"/>
                <a:ea typeface="Times New Roman" panose="02020603050405020304" pitchFamily="18" charset="0"/>
              </a:rPr>
              <a:t>(T data);</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void </a:t>
            </a:r>
            <a:r>
              <a:rPr lang="en-US" sz="1800" b="0" i="1" dirty="0" err="1">
                <a:latin typeface="Courier New" panose="02070309020205020404" pitchFamily="49" charset="0"/>
                <a:ea typeface="Times New Roman" panose="02020603050405020304" pitchFamily="18" charset="0"/>
              </a:rPr>
              <a:t>deleteNode</a:t>
            </a:r>
            <a:r>
              <a:rPr lang="en-US" sz="1800" b="0" i="1" dirty="0">
                <a:latin typeface="Courier New" panose="02070309020205020404" pitchFamily="49" charset="0"/>
                <a:ea typeface="Times New Roman" panose="02020603050405020304" pitchFamily="18" charset="0"/>
              </a:rPr>
              <a:t>(T data);</a:t>
            </a:r>
          </a:p>
          <a:p>
            <a:pPr marL="7200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Node *</a:t>
            </a:r>
            <a:r>
              <a:rPr lang="en-US" sz="1800" b="0" i="1" dirty="0" err="1">
                <a:latin typeface="Courier New" panose="02070309020205020404" pitchFamily="49" charset="0"/>
                <a:ea typeface="Times New Roman" panose="02020603050405020304" pitchFamily="18" charset="0"/>
              </a:rPr>
              <a:t>findNode</a:t>
            </a:r>
            <a:r>
              <a:rPr lang="en-US" sz="1800" b="0" i="1" dirty="0">
                <a:latin typeface="Courier New" panose="02070309020205020404" pitchFamily="49" charset="0"/>
                <a:ea typeface="Times New Roman" panose="02020603050405020304" pitchFamily="18" charset="0"/>
              </a:rPr>
              <a:t> (T data);</a:t>
            </a:r>
            <a:endParaRPr lang="ru-RU" sz="1800" b="0" i="1" dirty="0">
              <a:latin typeface="Courier New" panose="02070309020205020404" pitchFamily="49" charset="0"/>
              <a:ea typeface="Times New Roman" panose="02020603050405020304" pitchFamily="18" charset="0"/>
            </a:endParaRPr>
          </a:p>
        </p:txBody>
      </p:sp>
      <p:sp>
        <p:nvSpPr>
          <p:cNvPr id="4" name="Прямоугольник 3"/>
          <p:cNvSpPr/>
          <p:nvPr/>
        </p:nvSpPr>
        <p:spPr>
          <a:xfrm>
            <a:off x="555536" y="188640"/>
            <a:ext cx="7920880" cy="1631216"/>
          </a:xfrm>
          <a:prstGeom prst="rect">
            <a:avLst/>
          </a:prstGeom>
        </p:spPr>
        <p:txBody>
          <a:bodyPr wrap="square">
            <a:spAutoFit/>
          </a:bodyPr>
          <a:lstStyle/>
          <a:p>
            <a:r>
              <a:rPr lang="ru-RU" sz="2000" b="0" i="0" u="none" strike="noStrike" baseline="0" dirty="0" smtClean="0">
                <a:solidFill>
                  <a:prstClr val="black"/>
                </a:solidFill>
                <a:latin typeface="Times New Roman"/>
              </a:rPr>
              <a:t> Если можно оценить величину N и выбрать В как можно ближе к этой величине, то в каждом списке будет один или два элемента. Тогда время выполнения операторов словарей будет малой постоянной величиной, не зависящей от N.</a:t>
            </a:r>
          </a:p>
          <a:p>
            <a:pPr lvl="0"/>
            <a:r>
              <a:rPr lang="ru-RU" sz="2000" b="0" i="0" u="none" strike="noStrike" baseline="0" dirty="0" smtClean="0">
                <a:solidFill>
                  <a:prstClr val="black"/>
                </a:solidFill>
                <a:latin typeface="Times New Roman"/>
              </a:rPr>
              <a:t>   </a:t>
            </a:r>
            <a:r>
              <a:rPr lang="ru-RU" sz="2000" b="0" i="1" u="none" strike="noStrike" baseline="0" dirty="0" smtClean="0">
                <a:solidFill>
                  <a:prstClr val="black"/>
                </a:solidFill>
                <a:latin typeface="Times New Roman"/>
              </a:rPr>
              <a:t>Пример 1</a:t>
            </a:r>
            <a:r>
              <a:rPr lang="ru-RU" sz="2000" b="0" i="0" u="none" strike="noStrike" baseline="0" dirty="0" smtClean="0">
                <a:solidFill>
                  <a:prstClr val="black"/>
                </a:solidFill>
                <a:latin typeface="Times New Roman"/>
              </a:rPr>
              <a:t>. Программная реализация открытого хеширования.</a:t>
            </a:r>
            <a:endParaRPr lang="ru-RU" sz="2000" dirty="0"/>
          </a:p>
        </p:txBody>
      </p:sp>
    </p:spTree>
    <p:extLst>
      <p:ext uri="{BB962C8B-B14F-4D97-AF65-F5344CB8AC3E}">
        <p14:creationId xmlns:p14="http://schemas.microsoft.com/office/powerpoint/2010/main" val="2993603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2"/>
          <p:cNvSpPr txBox="1">
            <a:spLocks/>
          </p:cNvSpPr>
          <p:nvPr/>
        </p:nvSpPr>
        <p:spPr>
          <a:xfrm>
            <a:off x="195496" y="260648"/>
            <a:ext cx="8511424" cy="6453335"/>
          </a:xfrm>
          <a:prstGeom prst="rect">
            <a:avLst/>
          </a:prstGeom>
          <a:ln w="19050">
            <a:solidFill>
              <a:schemeClr val="tx2"/>
            </a:solidFill>
          </a:ln>
        </p:spPr>
        <p:txBody>
          <a:bodyPr vert="horz" lIns="91440" tIns="45720" rIns="91440" bIns="45720" numCol="2" spcCol="7200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lvl="0">
              <a:lnSpc>
                <a:spcPct val="80000"/>
              </a:lnSpc>
              <a:spcBef>
                <a:spcPts val="100"/>
              </a:spcBef>
              <a:spcAft>
                <a:spcPts val="100"/>
              </a:spcAft>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_</a:t>
            </a:r>
            <a:r>
              <a:rPr lang="en-US" sz="1800" b="0" i="1" dirty="0" err="1">
                <a:latin typeface="Courier New" panose="02070309020205020404" pitchFamily="49" charset="0"/>
                <a:ea typeface="Times New Roman" panose="02020603050405020304" pitchFamily="18" charset="0"/>
              </a:rPr>
              <a:t>tmain</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argc</a:t>
            </a:r>
            <a:r>
              <a:rPr lang="en-US" sz="1800" b="0" i="1" dirty="0">
                <a:latin typeface="Courier New" panose="02070309020205020404" pitchFamily="49" charset="0"/>
                <a:ea typeface="Times New Roman" panose="02020603050405020304" pitchFamily="18" charset="0"/>
              </a:rPr>
              <a:t>, _TCHAR* </a:t>
            </a:r>
            <a:r>
              <a:rPr lang="en-US" sz="1800" b="0" i="1" dirty="0" err="1">
                <a:latin typeface="Courier New" panose="02070309020205020404" pitchFamily="49" charset="0"/>
                <a:ea typeface="Times New Roman" panose="02020603050405020304" pitchFamily="18" charset="0"/>
              </a:rPr>
              <a:t>argv</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*a, </a:t>
            </a:r>
            <a:r>
              <a:rPr lang="en-US" sz="1800" b="0" i="1" dirty="0" err="1">
                <a:latin typeface="Courier New" panose="02070309020205020404" pitchFamily="49" charset="0"/>
                <a:ea typeface="Times New Roman" panose="02020603050405020304" pitchFamily="18" charset="0"/>
              </a:rPr>
              <a:t>maxnum</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ru-RU" sz="1800" b="0" i="1" dirty="0" err="1">
                <a:latin typeface="Courier New" panose="02070309020205020404" pitchFamily="49" charset="0"/>
                <a:ea typeface="Times New Roman" panose="02020603050405020304" pitchFamily="18" charset="0"/>
              </a:rPr>
              <a:t>cout</a:t>
            </a:r>
            <a:r>
              <a:rPr lang="ru-RU" sz="1800" b="0" i="1" dirty="0">
                <a:latin typeface="Courier New" panose="02070309020205020404" pitchFamily="49" charset="0"/>
                <a:ea typeface="Times New Roman" panose="02020603050405020304" pitchFamily="18" charset="0"/>
              </a:rPr>
              <a:t> &lt;&lt; "Введите количество элементов </a:t>
            </a:r>
            <a:r>
              <a:rPr lang="ru-RU" sz="1800" b="0" i="1" dirty="0" err="1">
                <a:latin typeface="Courier New" panose="02070309020205020404" pitchFamily="49" charset="0"/>
                <a:ea typeface="Times New Roman" panose="02020603050405020304" pitchFamily="18" charset="0"/>
              </a:rPr>
              <a:t>maxnum</a:t>
            </a:r>
            <a:r>
              <a:rPr lang="ru-RU" sz="1800" b="0" i="1" dirty="0">
                <a:latin typeface="Courier New" panose="02070309020205020404" pitchFamily="49" charset="0"/>
                <a:ea typeface="Times New Roman" panose="02020603050405020304" pitchFamily="18" charset="0"/>
              </a:rPr>
              <a:t> : ";</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cin</a:t>
            </a:r>
            <a:r>
              <a:rPr lang="en-US" sz="1800" b="0" i="1" dirty="0">
                <a:latin typeface="Courier New" panose="02070309020205020404" pitchFamily="49" charset="0"/>
                <a:ea typeface="Times New Roman" panose="02020603050405020304" pitchFamily="18" charset="0"/>
              </a:rPr>
              <a:t> &gt;&gt; </a:t>
            </a:r>
            <a:r>
              <a:rPr lang="en-US" sz="1800" b="0" i="1" dirty="0" err="1">
                <a:latin typeface="Courier New" panose="02070309020205020404" pitchFamily="49" charset="0"/>
                <a:ea typeface="Times New Roman" panose="02020603050405020304" pitchFamily="18" charset="0"/>
              </a:rPr>
              <a:t>maxnum</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cout</a:t>
            </a:r>
            <a:r>
              <a:rPr lang="en-US" sz="1800" b="0" i="1" dirty="0">
                <a:latin typeface="Courier New" panose="02070309020205020404" pitchFamily="49" charset="0"/>
                <a:ea typeface="Times New Roman" panose="02020603050405020304" pitchFamily="18" charset="0"/>
              </a:rPr>
              <a:t> &lt;&lt; "</a:t>
            </a:r>
            <a:r>
              <a:rPr lang="ru-RU" sz="1800" b="0" i="1" dirty="0">
                <a:latin typeface="Courier New" panose="02070309020205020404" pitchFamily="49" charset="0"/>
                <a:ea typeface="Times New Roman" panose="02020603050405020304" pitchFamily="18" charset="0"/>
              </a:rPr>
              <a:t>Введите размер хеш-таблицы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 :";</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cin</a:t>
            </a:r>
            <a:r>
              <a:rPr lang="en-US" sz="1800" b="0" i="1" dirty="0">
                <a:latin typeface="Courier New" panose="02070309020205020404" pitchFamily="49" charset="0"/>
                <a:ea typeface="Times New Roman" panose="02020603050405020304" pitchFamily="18" charset="0"/>
              </a:rPr>
              <a:t> &gt;&gt;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 = new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maxnum</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 = new Node*[</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nn-NO" sz="1800" b="0" i="1" dirty="0">
                <a:latin typeface="Courier New" panose="02070309020205020404" pitchFamily="49" charset="0"/>
                <a:ea typeface="Times New Roman" panose="02020603050405020304" pitchFamily="18" charset="0"/>
              </a:rPr>
              <a:t>  for (i = 0; i &lt; hashTableSize; i++)</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 NULL;</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 </a:t>
            </a:r>
            <a:r>
              <a:rPr lang="ru-RU" sz="1800" b="0" i="1" dirty="0">
                <a:latin typeface="Courier New" panose="02070309020205020404" pitchFamily="49" charset="0"/>
                <a:ea typeface="Times New Roman" panose="02020603050405020304" pitchFamily="18" charset="0"/>
              </a:rPr>
              <a:t>генерация</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массива</a:t>
            </a:r>
          </a:p>
          <a:p>
            <a:pPr lvl="0">
              <a:lnSpc>
                <a:spcPct val="80000"/>
              </a:lnSpc>
              <a:spcBef>
                <a:spcPts val="100"/>
              </a:spcBef>
              <a:spcAft>
                <a:spcPts val="100"/>
              </a:spcAft>
            </a:pPr>
            <a:r>
              <a:rPr lang="nn-NO" sz="1800" b="0" i="1" dirty="0">
                <a:latin typeface="Courier New" panose="02070309020205020404" pitchFamily="49" charset="0"/>
                <a:ea typeface="Times New Roman" panose="02020603050405020304" pitchFamily="18" charset="0"/>
              </a:rPr>
              <a:t>  for (i = 0; i &lt; maxnum; i++)</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 rand();</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 заполнение хеш-таблицы элементами массива</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nn-NO" sz="1800" b="0" i="1" dirty="0">
                <a:latin typeface="Courier New" panose="02070309020205020404" pitchFamily="49" charset="0"/>
                <a:ea typeface="Times New Roman" panose="02020603050405020304" pitchFamily="18" charset="0"/>
              </a:rPr>
              <a:t>for (i = 0; i &lt; maxnum; i++) </a:t>
            </a:r>
            <a:r>
              <a:rPr lang="ru-RU" sz="1800" b="0" i="1" dirty="0" smtClean="0">
                <a:latin typeface="Courier New" panose="02070309020205020404" pitchFamily="49" charset="0"/>
                <a:ea typeface="Times New Roman" panose="02020603050405020304" pitchFamily="18" charset="0"/>
              </a:rPr>
              <a:t>  </a:t>
            </a:r>
            <a:r>
              <a:rPr lang="nn-NO" sz="1800" b="0" i="1" dirty="0" smtClean="0">
                <a:latin typeface="Courier New" panose="02070309020205020404" pitchFamily="49" charset="0"/>
                <a:ea typeface="Times New Roman" panose="02020603050405020304" pitchFamily="18" charset="0"/>
              </a:rPr>
              <a:t>{</a:t>
            </a:r>
            <a:endParaRPr lang="nn-NO" sz="1800" b="0" i="1" dirty="0">
              <a:latin typeface="Courier New" panose="02070309020205020404" pitchFamily="49" charset="0"/>
              <a:ea typeface="Times New Roman" panose="02020603050405020304" pitchFamily="18" charset="0"/>
            </a:endParaRP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insertNode</a:t>
            </a:r>
            <a:r>
              <a:rPr lang="en-US" sz="1800" b="0" i="1" dirty="0">
                <a:latin typeface="Courier New" panose="02070309020205020404" pitchFamily="49" charset="0"/>
                <a:ea typeface="Times New Roman" panose="02020603050405020304" pitchFamily="18" charset="0"/>
              </a:rPr>
              <a:t>(a[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ru-RU" sz="1800" b="0" i="1" dirty="0" smtClean="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 поиск элементов массива по хеш-таблице</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nn-NO" sz="1800" b="0" i="1" dirty="0">
                <a:latin typeface="Courier New" panose="02070309020205020404" pitchFamily="49" charset="0"/>
                <a:ea typeface="Times New Roman" panose="02020603050405020304" pitchFamily="18" charset="0"/>
              </a:rPr>
              <a:t>for (i = maxnum-1; </a:t>
            </a:r>
            <a:r>
              <a:rPr lang="nn-NO" sz="1800" b="0" i="1" dirty="0" smtClean="0">
                <a:latin typeface="Courier New" panose="02070309020205020404" pitchFamily="49" charset="0"/>
                <a:ea typeface="Times New Roman" panose="02020603050405020304" pitchFamily="18" charset="0"/>
              </a:rPr>
              <a:t>i&gt;=0;i--) </a:t>
            </a:r>
            <a:r>
              <a:rPr lang="ru-RU" sz="1800" b="0" i="1" dirty="0" smtClean="0">
                <a:latin typeface="Courier New" panose="02070309020205020404" pitchFamily="49" charset="0"/>
                <a:ea typeface="Times New Roman" panose="02020603050405020304" pitchFamily="18" charset="0"/>
              </a:rPr>
              <a:t>  </a:t>
            </a:r>
            <a:r>
              <a:rPr lang="nn-NO" sz="1800" b="0" i="1" dirty="0" smtClean="0">
                <a:latin typeface="Courier New" panose="02070309020205020404" pitchFamily="49" charset="0"/>
                <a:ea typeface="Times New Roman" panose="02020603050405020304" pitchFamily="18" charset="0"/>
              </a:rPr>
              <a:t>{</a:t>
            </a:r>
            <a:endParaRPr lang="nn-NO" sz="1800" b="0" i="1" dirty="0">
              <a:latin typeface="Courier New" panose="02070309020205020404" pitchFamily="49" charset="0"/>
              <a:ea typeface="Times New Roman" panose="02020603050405020304" pitchFamily="18" charset="0"/>
            </a:endParaRP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findNode</a:t>
            </a:r>
            <a:r>
              <a:rPr lang="en-US" sz="1800" b="0" i="1" dirty="0">
                <a:latin typeface="Courier New" panose="02070309020205020404" pitchFamily="49" charset="0"/>
                <a:ea typeface="Times New Roman" panose="02020603050405020304" pitchFamily="18" charset="0"/>
              </a:rPr>
              <a:t>(a[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 вывод элементов массива в файл List.txt</a:t>
            </a:r>
          </a:p>
          <a:p>
            <a:pPr lvl="0">
              <a:lnSpc>
                <a:spcPct val="80000"/>
              </a:lnSpc>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ofstream</a:t>
            </a:r>
            <a:r>
              <a:rPr lang="en-US" sz="1800" b="0" i="1" dirty="0">
                <a:latin typeface="Courier New" panose="02070309020205020404" pitchFamily="49" charset="0"/>
                <a:ea typeface="Times New Roman" panose="02020603050405020304" pitchFamily="18" charset="0"/>
              </a:rPr>
              <a:t> out("List.txt");</a:t>
            </a:r>
          </a:p>
          <a:p>
            <a:pPr lvl="0">
              <a:lnSpc>
                <a:spcPct val="80000"/>
              </a:lnSpc>
              <a:spcBef>
                <a:spcPts val="100"/>
              </a:spcBef>
              <a:spcAft>
                <a:spcPts val="100"/>
              </a:spcAft>
            </a:pPr>
            <a:r>
              <a:rPr lang="nn-NO" sz="1800" b="0" i="1" dirty="0">
                <a:latin typeface="Courier New" panose="02070309020205020404" pitchFamily="49" charset="0"/>
                <a:ea typeface="Times New Roman" panose="02020603050405020304" pitchFamily="18" charset="0"/>
              </a:rPr>
              <a:t>  for (i = 0; i &lt; maxnum; i++){</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out &lt;&lt; 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if ( </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&lt; </a:t>
            </a:r>
            <a:r>
              <a:rPr lang="en-US" sz="1800" b="0" i="1" dirty="0" err="1">
                <a:latin typeface="Courier New" panose="02070309020205020404" pitchFamily="49" charset="0"/>
                <a:ea typeface="Times New Roman" panose="02020603050405020304" pitchFamily="18" charset="0"/>
              </a:rPr>
              <a:t>maxnum</a:t>
            </a:r>
            <a:r>
              <a:rPr lang="en-US" sz="1800" b="0" i="1" dirty="0">
                <a:latin typeface="Courier New" panose="02070309020205020404" pitchFamily="49" charset="0"/>
                <a:ea typeface="Times New Roman" panose="02020603050405020304" pitchFamily="18" charset="0"/>
              </a:rPr>
              <a:t> - 1 ) out &lt;&lt; "\t";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out.close</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 </a:t>
            </a:r>
            <a:r>
              <a:rPr lang="ru-RU" sz="1800" b="0" i="1" dirty="0">
                <a:latin typeface="Courier New" panose="02070309020205020404" pitchFamily="49" charset="0"/>
                <a:ea typeface="Times New Roman" panose="02020603050405020304" pitchFamily="18" charset="0"/>
              </a:rPr>
              <a:t>сохранение</a:t>
            </a:r>
            <a:r>
              <a:rPr lang="en-US" sz="1800" b="0" i="1" dirty="0">
                <a:latin typeface="Courier New" panose="02070309020205020404" pitchFamily="49" charset="0"/>
                <a:ea typeface="Times New Roman" panose="02020603050405020304" pitchFamily="18" charset="0"/>
              </a:rPr>
              <a:t> </a:t>
            </a:r>
            <a:r>
              <a:rPr lang="ru-RU" sz="1800" b="0" i="1" dirty="0" err="1">
                <a:latin typeface="Courier New" panose="02070309020205020404" pitchFamily="49" charset="0"/>
                <a:ea typeface="Times New Roman" panose="02020603050405020304" pitchFamily="18" charset="0"/>
              </a:rPr>
              <a:t>хеш</a:t>
            </a:r>
            <a:r>
              <a:rPr lang="en-US" sz="1800" b="0" i="1" dirty="0">
                <a:latin typeface="Courier New" panose="02070309020205020404" pitchFamily="49" charset="0"/>
                <a:ea typeface="Times New Roman" panose="02020603050405020304" pitchFamily="18" charset="0"/>
              </a:rPr>
              <a:t>-</a:t>
            </a:r>
            <a:r>
              <a:rPr lang="ru-RU" sz="1800" b="0" i="1" dirty="0">
                <a:latin typeface="Courier New" panose="02070309020205020404" pitchFamily="49" charset="0"/>
                <a:ea typeface="Times New Roman" panose="02020603050405020304" pitchFamily="18" charset="0"/>
              </a:rPr>
              <a:t>таблицы</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файл</a:t>
            </a:r>
            <a:r>
              <a:rPr lang="en-US" sz="1800" b="0" i="1" dirty="0">
                <a:latin typeface="Courier New" panose="02070309020205020404" pitchFamily="49" charset="0"/>
                <a:ea typeface="Times New Roman" panose="02020603050405020304" pitchFamily="18" charset="0"/>
              </a:rPr>
              <a:t> HashTable.txt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out.open</a:t>
            </a:r>
            <a:r>
              <a:rPr lang="en-US" sz="1800" b="0" i="1" dirty="0">
                <a:latin typeface="Courier New" panose="02070309020205020404" pitchFamily="49" charset="0"/>
                <a:ea typeface="Times New Roman" panose="02020603050405020304" pitchFamily="18" charset="0"/>
              </a:rPr>
              <a:t>("HashTable.txt");</a:t>
            </a:r>
          </a:p>
          <a:p>
            <a:pPr lvl="0">
              <a:lnSpc>
                <a:spcPct val="80000"/>
              </a:lnSpc>
              <a:spcBef>
                <a:spcPts val="100"/>
              </a:spcBef>
              <a:spcAft>
                <a:spcPts val="100"/>
              </a:spcAft>
            </a:pPr>
            <a:r>
              <a:rPr lang="nn-NO" sz="1800" b="0" i="1" dirty="0">
                <a:latin typeface="Courier New" panose="02070309020205020404" pitchFamily="49" charset="0"/>
                <a:ea typeface="Times New Roman" panose="02020603050405020304" pitchFamily="18" charset="0"/>
              </a:rPr>
              <a:t>  for (i = 0; i &lt; hashTableSize; i++){</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out &lt;&lt; </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&lt;&lt; " </a:t>
            </a:r>
            <a:r>
              <a:rPr lang="en-US" sz="1800" b="0" i="1" dirty="0" smtClean="0">
                <a:latin typeface="Courier New" panose="02070309020205020404" pitchFamily="49" charset="0"/>
                <a:ea typeface="Times New Roman" panose="02020603050405020304" pitchFamily="18" charset="0"/>
              </a:rPr>
              <a:t>: "; </a:t>
            </a:r>
            <a:endParaRPr lang="en-US" sz="1800" b="0" i="1" dirty="0">
              <a:latin typeface="Courier New" panose="02070309020205020404" pitchFamily="49" charset="0"/>
              <a:ea typeface="Times New Roman" panose="02020603050405020304" pitchFamily="18" charset="0"/>
            </a:endParaRP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Node *Temp =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while ( Temp ){</a:t>
            </a:r>
          </a:p>
          <a:p>
            <a:pPr lvl="0">
              <a:lnSpc>
                <a:spcPct val="80000"/>
              </a:lnSpc>
              <a:spcBef>
                <a:spcPts val="100"/>
              </a:spcBef>
              <a:spcAft>
                <a:spcPts val="100"/>
              </a:spcAft>
            </a:pPr>
            <a:r>
              <a:rPr lang="en-US" sz="1800" b="0" i="1" dirty="0" smtClean="0">
                <a:latin typeface="Courier New" panose="02070309020205020404" pitchFamily="49" charset="0"/>
                <a:ea typeface="Times New Roman" panose="02020603050405020304" pitchFamily="18" charset="0"/>
              </a:rPr>
              <a:t>   out </a:t>
            </a:r>
            <a:r>
              <a:rPr lang="en-US" sz="1800" b="0" i="1" dirty="0">
                <a:latin typeface="Courier New" panose="02070309020205020404" pitchFamily="49" charset="0"/>
                <a:ea typeface="Times New Roman" panose="02020603050405020304" pitchFamily="18" charset="0"/>
              </a:rPr>
              <a:t>&lt;&lt; Temp-&gt;data </a:t>
            </a:r>
            <a:r>
              <a:rPr lang="en-US" sz="1800" b="0" i="1" dirty="0" smtClean="0">
                <a:latin typeface="Courier New" panose="02070309020205020404" pitchFamily="49" charset="0"/>
                <a:ea typeface="Times New Roman" panose="02020603050405020304" pitchFamily="18" charset="0"/>
              </a:rPr>
              <a:t>&lt;&lt;"-&gt;";</a:t>
            </a:r>
            <a:endParaRPr lang="en-US" sz="1800" b="0" i="1" dirty="0">
              <a:latin typeface="Courier New" panose="02070309020205020404" pitchFamily="49" charset="0"/>
              <a:ea typeface="Times New Roman" panose="02020603050405020304" pitchFamily="18" charset="0"/>
            </a:endParaRP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Temp = Temp-&gt;next;</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p>
          <a:p>
            <a:pPr lvl="0">
              <a:lnSpc>
                <a:spcPct val="80000"/>
              </a:lnSpc>
              <a:spcBef>
                <a:spcPts val="100"/>
              </a:spcBef>
              <a:spcAft>
                <a:spcPts val="100"/>
              </a:spcAft>
            </a:pPr>
            <a:r>
              <a:rPr lang="en-US" sz="1800" b="0" i="1" dirty="0">
                <a:latin typeface="Courier New" panose="02070309020205020404" pitchFamily="49" charset="0"/>
                <a:ea typeface="Times New Roman" panose="02020603050405020304" pitchFamily="18" charset="0"/>
              </a:rPr>
              <a:t>    out &lt;&lt; </a:t>
            </a:r>
            <a:r>
              <a:rPr lang="en-US" sz="1800" b="0" i="1" dirty="0" err="1">
                <a:latin typeface="Courier New" panose="02070309020205020404" pitchFamily="49" charset="0"/>
                <a:ea typeface="Times New Roman" panose="02020603050405020304" pitchFamily="18" charset="0"/>
              </a:rPr>
              <a:t>endl</a:t>
            </a:r>
            <a:r>
              <a:rPr lang="en-US" sz="1800" b="0" i="1" dirty="0">
                <a:latin typeface="Courier New" panose="02070309020205020404" pitchFamily="49" charset="0"/>
                <a:ea typeface="Times New Roman" panose="02020603050405020304" pitchFamily="18" charset="0"/>
              </a:rPr>
              <a:t>;</a:t>
            </a:r>
          </a:p>
          <a:p>
            <a:pPr lvl="0">
              <a:lnSpc>
                <a:spcPct val="90000"/>
              </a:lnSpc>
              <a:spcBef>
                <a:spcPts val="100"/>
              </a:spcBef>
              <a:spcAft>
                <a:spcPts val="100"/>
              </a:spcAft>
            </a:pPr>
            <a:r>
              <a:rPr lang="en-US" sz="1800" b="0" i="1" dirty="0">
                <a:latin typeface="Courier New" panose="02070309020205020404" pitchFamily="49" charset="0"/>
                <a:ea typeface="Times New Roman" panose="02020603050405020304" pitchFamily="18" charset="0"/>
              </a:rPr>
              <a:t>  }</a:t>
            </a:r>
            <a:endParaRPr lang="ru-RU" sz="1800" b="0" i="1" dirty="0">
              <a:latin typeface="Courier New" panose="02070309020205020404" pitchFamily="49" charset="0"/>
              <a:ea typeface="Times New Roman" panose="02020603050405020304" pitchFamily="18" charset="0"/>
            </a:endParaRPr>
          </a:p>
        </p:txBody>
      </p:sp>
    </p:spTree>
    <p:extLst>
      <p:ext uri="{BB962C8B-B14F-4D97-AF65-F5344CB8AC3E}">
        <p14:creationId xmlns:p14="http://schemas.microsoft.com/office/powerpoint/2010/main" val="1710493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2"/>
          <p:cNvSpPr txBox="1">
            <a:spLocks/>
          </p:cNvSpPr>
          <p:nvPr/>
        </p:nvSpPr>
        <p:spPr>
          <a:xfrm>
            <a:off x="899592" y="1366272"/>
            <a:ext cx="6840760" cy="4294976"/>
          </a:xfrm>
          <a:prstGeom prst="rect">
            <a:avLst/>
          </a:prstGeom>
          <a:ln w="19050">
            <a:solidFill>
              <a:schemeClr val="tx2"/>
            </a:solidFill>
          </a:ln>
        </p:spPr>
        <p:txBody>
          <a:bodyPr vert="horz" lIns="91440" tIns="45720" rIns="91440" bIns="45720" numCol="1"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lvl="0">
              <a:spcBef>
                <a:spcPts val="0"/>
              </a:spcBef>
              <a:spcAft>
                <a:spcPts val="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out.close</a:t>
            </a:r>
            <a:r>
              <a:rPr lang="en-US" sz="1800" b="0" i="1" dirty="0">
                <a:latin typeface="Courier New" panose="02070309020205020404" pitchFamily="49" charset="0"/>
                <a:ea typeface="Times New Roman" panose="02020603050405020304" pitchFamily="18" charset="0"/>
              </a:rPr>
              <a:t>();</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 </a:t>
            </a:r>
            <a:r>
              <a:rPr lang="ru-RU" sz="1800" b="0" i="1" dirty="0">
                <a:latin typeface="Courier New" panose="02070309020205020404" pitchFamily="49" charset="0"/>
                <a:ea typeface="Times New Roman" panose="02020603050405020304" pitchFamily="18" charset="0"/>
              </a:rPr>
              <a:t>очистка</a:t>
            </a:r>
            <a:r>
              <a:rPr lang="en-US" sz="1800" b="0" i="1" dirty="0">
                <a:latin typeface="Courier New" panose="02070309020205020404" pitchFamily="49" charset="0"/>
                <a:ea typeface="Times New Roman" panose="02020603050405020304" pitchFamily="18" charset="0"/>
              </a:rPr>
              <a:t> </a:t>
            </a:r>
            <a:r>
              <a:rPr lang="ru-RU" sz="1800" b="0" i="1" dirty="0" err="1">
                <a:latin typeface="Courier New" panose="02070309020205020404" pitchFamily="49" charset="0"/>
                <a:ea typeface="Times New Roman" panose="02020603050405020304" pitchFamily="18" charset="0"/>
              </a:rPr>
              <a:t>хеш</a:t>
            </a:r>
            <a:r>
              <a:rPr lang="en-US" sz="1800" b="0" i="1" dirty="0">
                <a:latin typeface="Courier New" panose="02070309020205020404" pitchFamily="49" charset="0"/>
                <a:ea typeface="Times New Roman" panose="02020603050405020304" pitchFamily="18" charset="0"/>
              </a:rPr>
              <a:t>-</a:t>
            </a:r>
            <a:r>
              <a:rPr lang="ru-RU" sz="1800" b="0" i="1" dirty="0">
                <a:latin typeface="Courier New" panose="02070309020205020404" pitchFamily="49" charset="0"/>
                <a:ea typeface="Times New Roman" panose="02020603050405020304" pitchFamily="18" charset="0"/>
              </a:rPr>
              <a:t>таблицы</a:t>
            </a:r>
          </a:p>
          <a:p>
            <a:pPr lvl="0">
              <a:spcBef>
                <a:spcPts val="0"/>
              </a:spcBef>
              <a:spcAft>
                <a:spcPts val="0"/>
              </a:spcAft>
            </a:pPr>
            <a:r>
              <a:rPr lang="nn-NO" sz="1800" b="0" i="1" dirty="0">
                <a:latin typeface="Courier New" panose="02070309020205020404" pitchFamily="49" charset="0"/>
                <a:ea typeface="Times New Roman" panose="02020603050405020304" pitchFamily="18" charset="0"/>
              </a:rPr>
              <a:t>    for (i = maxnum-1; i &gt;= 0; i--) </a:t>
            </a:r>
            <a:endParaRPr lang="ru-RU" sz="1800" b="0" i="1" dirty="0">
              <a:latin typeface="Courier New" panose="02070309020205020404" pitchFamily="49" charset="0"/>
              <a:ea typeface="Times New Roman" panose="02020603050405020304" pitchFamily="18" charset="0"/>
            </a:endParaRPr>
          </a:p>
          <a:p>
            <a:pPr lvl="0">
              <a:spcBef>
                <a:spcPts val="0"/>
              </a:spcBef>
              <a:spcAft>
                <a:spcPts val="0"/>
              </a:spcAft>
            </a:pPr>
            <a:r>
              <a:rPr lang="ru-RU" sz="1800" b="0" i="1" dirty="0">
                <a:latin typeface="Courier New" panose="02070309020205020404" pitchFamily="49" charset="0"/>
                <a:ea typeface="Times New Roman" panose="02020603050405020304" pitchFamily="18" charset="0"/>
              </a:rPr>
              <a:t>    </a:t>
            </a:r>
            <a:r>
              <a:rPr lang="nn-NO" sz="1800" b="0" i="1" dirty="0">
                <a:latin typeface="Courier New" panose="02070309020205020404" pitchFamily="49" charset="0"/>
                <a:ea typeface="Times New Roman" panose="02020603050405020304" pitchFamily="18" charset="0"/>
              </a:rPr>
              <a:t>{</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deleteNode</a:t>
            </a:r>
            <a:r>
              <a:rPr lang="en-US" sz="1800" b="0" i="1" dirty="0">
                <a:latin typeface="Courier New" panose="02070309020205020404" pitchFamily="49" charset="0"/>
                <a:ea typeface="Times New Roman" panose="02020603050405020304" pitchFamily="18" charset="0"/>
              </a:rPr>
              <a:t>(a[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system("pause");</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return 0;</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a:t>
            </a:r>
          </a:p>
          <a:p>
            <a:pPr lvl="0">
              <a:spcBef>
                <a:spcPts val="0"/>
              </a:spcBef>
              <a:spcAft>
                <a:spcPts val="0"/>
              </a:spcAft>
            </a:pPr>
            <a:endParaRPr lang="en-US" sz="1800" b="0" i="1" dirty="0">
              <a:latin typeface="Courier New" panose="02070309020205020404" pitchFamily="49" charset="0"/>
              <a:ea typeface="Times New Roman" panose="02020603050405020304" pitchFamily="18" charset="0"/>
            </a:endParaRP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a:t>
            </a:r>
            <a:r>
              <a:rPr lang="ru-RU" sz="1800" b="0" i="1" dirty="0" err="1">
                <a:latin typeface="Courier New" panose="02070309020205020404" pitchFamily="49" charset="0"/>
                <a:ea typeface="Times New Roman" panose="02020603050405020304" pitchFamily="18" charset="0"/>
              </a:rPr>
              <a:t>хеш</a:t>
            </a:r>
            <a:r>
              <a:rPr lang="en-US" sz="1800" b="0" i="1" dirty="0">
                <a:latin typeface="Courier New" panose="02070309020205020404" pitchFamily="49" charset="0"/>
                <a:ea typeface="Times New Roman" panose="02020603050405020304" pitchFamily="18" charset="0"/>
              </a:rPr>
              <a:t>-</a:t>
            </a:r>
            <a:r>
              <a:rPr lang="ru-RU" sz="1800" b="0" i="1" dirty="0">
                <a:latin typeface="Courier New" panose="02070309020205020404" pitchFamily="49" charset="0"/>
                <a:ea typeface="Times New Roman" panose="02020603050405020304" pitchFamily="18" charset="0"/>
              </a:rPr>
              <a:t>функция</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размещения</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вершины</a:t>
            </a:r>
          </a:p>
          <a:p>
            <a:pPr lvl="0">
              <a:spcBef>
                <a:spcPts val="0"/>
              </a:spcBef>
              <a:spcAft>
                <a:spcPts val="0"/>
              </a:spcAft>
            </a:pP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(T data) </a:t>
            </a:r>
            <a:endParaRPr lang="ru-RU" sz="1800" b="0" i="1" dirty="0">
              <a:latin typeface="Courier New" panose="02070309020205020404" pitchFamily="49" charset="0"/>
              <a:ea typeface="Times New Roman" panose="02020603050405020304" pitchFamily="18" charset="0"/>
            </a:endParaRP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a:t>
            </a:r>
          </a:p>
          <a:p>
            <a:pPr lvl="0">
              <a:spcBef>
                <a:spcPts val="0"/>
              </a:spcBef>
              <a:spcAft>
                <a:spcPts val="0"/>
              </a:spcAft>
            </a:pPr>
            <a:r>
              <a:rPr lang="en-US" sz="1800" b="0" i="1" dirty="0">
                <a:latin typeface="Courier New" panose="02070309020205020404" pitchFamily="49" charset="0"/>
                <a:ea typeface="Times New Roman" panose="02020603050405020304" pitchFamily="18" charset="0"/>
              </a:rPr>
              <a:t>  return</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data</a:t>
            </a:r>
            <a:r>
              <a:rPr lang="ru-RU" sz="1800" b="0" i="1" dirty="0">
                <a:latin typeface="Courier New" panose="02070309020205020404" pitchFamily="49" charset="0"/>
                <a:ea typeface="Times New Roman" panose="02020603050405020304" pitchFamily="18" charset="0"/>
              </a:rPr>
              <a:t> % </a:t>
            </a:r>
            <a:r>
              <a:rPr lang="en-US" sz="1800" b="0" i="1" dirty="0" err="1">
                <a:latin typeface="Courier New" panose="02070309020205020404" pitchFamily="49" charset="0"/>
                <a:ea typeface="Times New Roman" panose="02020603050405020304" pitchFamily="18" charset="0"/>
              </a:rPr>
              <a:t>hashTableSize</a:t>
            </a:r>
            <a:r>
              <a:rPr lang="ru-RU" sz="1800" b="0" i="1" dirty="0">
                <a:latin typeface="Courier New" panose="02070309020205020404" pitchFamily="49" charset="0"/>
                <a:ea typeface="Times New Roman" panose="02020603050405020304" pitchFamily="18" charset="0"/>
              </a:rPr>
              <a:t>);</a:t>
            </a:r>
          </a:p>
          <a:p>
            <a:pPr lvl="0">
              <a:spcBef>
                <a:spcPts val="0"/>
              </a:spcBef>
              <a:spcAft>
                <a:spcPts val="0"/>
              </a:spcAft>
            </a:pPr>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1820001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2"/>
          <p:cNvSpPr txBox="1">
            <a:spLocks/>
          </p:cNvSpPr>
          <p:nvPr/>
        </p:nvSpPr>
        <p:spPr>
          <a:xfrm>
            <a:off x="395536" y="692696"/>
            <a:ext cx="7560840" cy="5688632"/>
          </a:xfrm>
          <a:prstGeom prst="rect">
            <a:avLst/>
          </a:prstGeom>
          <a:ln w="19050">
            <a:solidFill>
              <a:schemeClr val="tx2"/>
            </a:solidFill>
          </a:ln>
        </p:spPr>
        <p:txBody>
          <a:bodyPr vert="horz" lIns="91440" tIns="45720" rIns="91440" bIns="45720" numCol="1"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lvl="0">
              <a:spcBef>
                <a:spcPts val="200"/>
              </a:spcBef>
              <a:spcAft>
                <a:spcPts val="100"/>
              </a:spcAft>
            </a:pPr>
            <a:r>
              <a:rPr lang="ru-RU" sz="1800" b="0" i="1" dirty="0">
                <a:latin typeface="Courier New" panose="02070309020205020404" pitchFamily="49" charset="0"/>
                <a:ea typeface="Times New Roman" panose="02020603050405020304" pitchFamily="18" charset="0"/>
              </a:rPr>
              <a:t>// функция поиска местоположения и вставки вершины в таблицу</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Node *</a:t>
            </a:r>
            <a:r>
              <a:rPr lang="en-US" sz="1800" b="0" i="1" dirty="0" err="1">
                <a:latin typeface="Courier New" panose="02070309020205020404" pitchFamily="49" charset="0"/>
                <a:ea typeface="Times New Roman" panose="02020603050405020304" pitchFamily="18" charset="0"/>
              </a:rPr>
              <a:t>insertNode</a:t>
            </a:r>
            <a:r>
              <a:rPr lang="en-US" sz="1800" b="0" i="1" dirty="0">
                <a:latin typeface="Courier New" panose="02070309020205020404" pitchFamily="49" charset="0"/>
                <a:ea typeface="Times New Roman" panose="02020603050405020304" pitchFamily="18" charset="0"/>
              </a:rPr>
              <a:t>(T data) </a:t>
            </a:r>
            <a:endParaRPr lang="ru-RU" sz="1800" b="0" i="1" dirty="0">
              <a:latin typeface="Courier New" panose="02070309020205020404" pitchFamily="49" charset="0"/>
              <a:ea typeface="Times New Roman" panose="02020603050405020304" pitchFamily="18" charset="0"/>
            </a:endParaRP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Node *p, *p0;</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bucket;</a:t>
            </a:r>
            <a:endParaRPr lang="ru-RU" sz="1800" b="0" i="1" dirty="0">
              <a:latin typeface="Courier New" panose="02070309020205020404" pitchFamily="49" charset="0"/>
              <a:ea typeface="Times New Roman" panose="02020603050405020304" pitchFamily="18" charset="0"/>
            </a:endParaRPr>
          </a:p>
          <a:p>
            <a:pPr lvl="0">
              <a:spcBef>
                <a:spcPts val="200"/>
              </a:spcBef>
              <a:spcAft>
                <a:spcPts val="100"/>
              </a:spcAft>
            </a:pPr>
            <a:endParaRPr lang="en-US" sz="1800" b="0" i="1" dirty="0">
              <a:latin typeface="Courier New" panose="02070309020205020404" pitchFamily="49" charset="0"/>
              <a:ea typeface="Times New Roman" panose="02020603050405020304" pitchFamily="18" charset="0"/>
            </a:endParaRPr>
          </a:p>
          <a:p>
            <a:pPr lvl="0">
              <a:spcBef>
                <a:spcPts val="200"/>
              </a:spcBef>
              <a:spcAft>
                <a:spcPts val="100"/>
              </a:spcAft>
            </a:pPr>
            <a:r>
              <a:rPr lang="ru-RU" sz="1800" b="0" i="1" dirty="0">
                <a:latin typeface="Courier New" panose="02070309020205020404" pitchFamily="49" charset="0"/>
                <a:ea typeface="Times New Roman" panose="02020603050405020304" pitchFamily="18" charset="0"/>
              </a:rPr>
              <a:t>  // вставка вершины в начало списка</a:t>
            </a:r>
          </a:p>
          <a:p>
            <a:pPr lvl="0">
              <a:spcBef>
                <a:spcPts val="200"/>
              </a:spcBef>
              <a:spcAft>
                <a:spcPts val="100"/>
              </a:spcAft>
            </a:pP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if ((p = new Node) == 0) </a:t>
            </a:r>
            <a:r>
              <a:rPr lang="en-US" sz="1800" b="0" i="1" dirty="0" smtClean="0">
                <a:latin typeface="Courier New" panose="02070309020205020404" pitchFamily="49" charset="0"/>
                <a:ea typeface="Times New Roman" panose="02020603050405020304" pitchFamily="18" charset="0"/>
              </a:rPr>
              <a:t>{</a:t>
            </a:r>
            <a:endParaRPr lang="en-US" sz="1800" b="0" i="1" dirty="0">
              <a:latin typeface="Courier New" panose="02070309020205020404" pitchFamily="49" charset="0"/>
              <a:ea typeface="Times New Roman" panose="02020603050405020304" pitchFamily="18" charset="0"/>
            </a:endParaRP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smtClean="0">
                <a:latin typeface="Courier New" panose="02070309020205020404" pitchFamily="49" charset="0"/>
                <a:ea typeface="Times New Roman" panose="02020603050405020304" pitchFamily="18" charset="0"/>
              </a:rPr>
              <a:t>fprintf</a:t>
            </a:r>
            <a:r>
              <a:rPr lang="en-US" sz="1800" b="0" i="1" dirty="0" smtClean="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stderr</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Нехватка</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памяти</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insertNode</a:t>
            </a:r>
            <a:r>
              <a:rPr lang="en-US" sz="1800" b="0" i="1" dirty="0">
                <a:latin typeface="Courier New" panose="02070309020205020404" pitchFamily="49" charset="0"/>
                <a:ea typeface="Times New Roman" panose="02020603050405020304" pitchFamily="18" charset="0"/>
              </a:rPr>
              <a:t>)\n");</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exit(1</a:t>
            </a:r>
            <a:r>
              <a:rPr lang="en-US" sz="1800" b="0" i="1" dirty="0" smtClean="0">
                <a:latin typeface="Courier New" panose="02070309020205020404" pitchFamily="49" charset="0"/>
                <a:ea typeface="Times New Roman" panose="02020603050405020304" pitchFamily="18" charset="0"/>
              </a:rPr>
              <a:t>);}</a:t>
            </a:r>
            <a:endParaRPr lang="en-US" sz="1800" b="0" i="1" dirty="0">
              <a:latin typeface="Courier New" panose="02070309020205020404" pitchFamily="49" charset="0"/>
              <a:ea typeface="Times New Roman" panose="02020603050405020304" pitchFamily="18" charset="0"/>
            </a:endParaRP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p0 =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p;</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p-&gt;next = p0;</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p-&gt;data = data;</a:t>
            </a:r>
          </a:p>
          <a:p>
            <a:pPr lvl="0">
              <a:spcBef>
                <a:spcPts val="200"/>
              </a:spcBef>
              <a:spcAft>
                <a:spcPts val="100"/>
              </a:spcAft>
            </a:pPr>
            <a:r>
              <a:rPr lang="en-US" sz="1800" b="0" i="1" dirty="0">
                <a:latin typeface="Courier New" panose="02070309020205020404" pitchFamily="49" charset="0"/>
                <a:ea typeface="Times New Roman" panose="02020603050405020304" pitchFamily="18" charset="0"/>
              </a:rPr>
              <a:t>  return p;</a:t>
            </a:r>
          </a:p>
          <a:p>
            <a:pPr lvl="0">
              <a:spcBef>
                <a:spcPts val="200"/>
              </a:spcBef>
              <a:spcAft>
                <a:spcPts val="100"/>
              </a:spcAft>
            </a:pPr>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3390107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2"/>
          <p:cNvSpPr txBox="1">
            <a:spLocks/>
          </p:cNvSpPr>
          <p:nvPr/>
        </p:nvSpPr>
        <p:spPr>
          <a:xfrm>
            <a:off x="899592" y="344800"/>
            <a:ext cx="6984776" cy="6152344"/>
          </a:xfrm>
          <a:prstGeom prst="rect">
            <a:avLst/>
          </a:prstGeom>
          <a:ln w="19050">
            <a:solidFill>
              <a:schemeClr val="tx2"/>
            </a:solidFill>
          </a:ln>
        </p:spPr>
        <p:txBody>
          <a:bodyPr vert="horz" wrap="square" lIns="91440" tIns="45720" rIns="91440" bIns="45720" numCol="1" rtlCol="0">
            <a:sp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lvl="0">
              <a:spcBef>
                <a:spcPts val="100"/>
              </a:spcBef>
              <a:spcAft>
                <a:spcPts val="100"/>
              </a:spcAft>
            </a:pPr>
            <a:r>
              <a:rPr lang="ru-RU" sz="1800" b="0" i="1" dirty="0">
                <a:latin typeface="Courier New" panose="02070309020205020404" pitchFamily="49" charset="0"/>
                <a:ea typeface="Times New Roman" panose="02020603050405020304" pitchFamily="18" charset="0"/>
              </a:rPr>
              <a:t>//функция удаления вершины из таблицы</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void </a:t>
            </a:r>
            <a:r>
              <a:rPr lang="en-US" sz="1800" b="0" i="1" dirty="0" err="1">
                <a:latin typeface="Courier New" panose="02070309020205020404" pitchFamily="49" charset="0"/>
                <a:ea typeface="Times New Roman" panose="02020603050405020304" pitchFamily="18" charset="0"/>
              </a:rPr>
              <a:t>deleteNode</a:t>
            </a:r>
            <a:r>
              <a:rPr lang="en-US" sz="1800" b="0" i="1" dirty="0">
                <a:latin typeface="Courier New" panose="02070309020205020404" pitchFamily="49" charset="0"/>
                <a:ea typeface="Times New Roman" panose="02020603050405020304" pitchFamily="18" charset="0"/>
              </a:rPr>
              <a:t>(T data) </a:t>
            </a:r>
            <a:endParaRPr lang="ru-RU" sz="1800" b="0" i="1" dirty="0">
              <a:latin typeface="Courier New" panose="02070309020205020404" pitchFamily="49" charset="0"/>
              <a:ea typeface="Times New Roman" panose="02020603050405020304" pitchFamily="18" charset="0"/>
            </a:endParaRP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Node *p0, *p;</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bucket;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p0 = 0;</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p =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while (p &amp;&amp; !</a:t>
            </a:r>
            <a:r>
              <a:rPr lang="en-US" sz="1800" b="0" i="1" dirty="0" err="1">
                <a:latin typeface="Courier New" panose="02070309020205020404" pitchFamily="49" charset="0"/>
                <a:ea typeface="Times New Roman" panose="02020603050405020304" pitchFamily="18" charset="0"/>
              </a:rPr>
              <a:t>compEQ</a:t>
            </a:r>
            <a:r>
              <a:rPr lang="en-US" sz="1800" b="0" i="1" dirty="0">
                <a:latin typeface="Courier New" panose="02070309020205020404" pitchFamily="49" charset="0"/>
                <a:ea typeface="Times New Roman" panose="02020603050405020304" pitchFamily="18" charset="0"/>
              </a:rPr>
              <a:t>(p-&gt;data, data)) </a:t>
            </a:r>
            <a:endParaRPr lang="ru-RU" sz="1800" b="0" i="1" dirty="0">
              <a:latin typeface="Courier New" panose="02070309020205020404" pitchFamily="49" charset="0"/>
              <a:ea typeface="Times New Roman" panose="02020603050405020304" pitchFamily="18" charset="0"/>
            </a:endParaRPr>
          </a:p>
          <a:p>
            <a:pPr lvl="0">
              <a:spcBef>
                <a:spcPts val="100"/>
              </a:spcBef>
              <a:spcAft>
                <a:spcPts val="100"/>
              </a:spcAft>
            </a:pP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p0 = p;</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p = p-&gt;next;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if (!p) return;</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if (p0)</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p0-&gt;next = p-&gt;next;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else</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p-&gt;next;</a:t>
            </a:r>
          </a:p>
          <a:p>
            <a:pPr lvl="0">
              <a:spcBef>
                <a:spcPts val="100"/>
              </a:spcBef>
              <a:spcAft>
                <a:spcPts val="100"/>
              </a:spcAft>
            </a:pPr>
            <a:r>
              <a:rPr lang="en-US" sz="1800" b="0" i="1" dirty="0">
                <a:latin typeface="Courier New" panose="02070309020205020404" pitchFamily="49" charset="0"/>
                <a:ea typeface="Times New Roman" panose="02020603050405020304" pitchFamily="18" charset="0"/>
              </a:rPr>
              <a:t>  free (p);</a:t>
            </a:r>
          </a:p>
          <a:p>
            <a:pPr lvl="0">
              <a:spcBef>
                <a:spcPts val="100"/>
              </a:spcBef>
              <a:spcAft>
                <a:spcPts val="100"/>
              </a:spcAft>
            </a:pPr>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1127818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2"/>
          <p:cNvSpPr txBox="1">
            <a:spLocks/>
          </p:cNvSpPr>
          <p:nvPr/>
        </p:nvSpPr>
        <p:spPr>
          <a:xfrm>
            <a:off x="971600" y="1485184"/>
            <a:ext cx="6696744" cy="3644075"/>
          </a:xfrm>
          <a:prstGeom prst="rect">
            <a:avLst/>
          </a:prstGeom>
          <a:ln w="19050">
            <a:solidFill>
              <a:schemeClr val="tx2"/>
            </a:solidFill>
          </a:ln>
        </p:spPr>
        <p:txBody>
          <a:bodyPr vert="horz" wrap="square" lIns="91440" tIns="45720" rIns="91440" bIns="45720" numCol="1" rtlCol="0">
            <a:sp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lvl="0"/>
            <a:r>
              <a:rPr lang="ru-RU" sz="1800" b="0" i="1" dirty="0">
                <a:latin typeface="Courier New" panose="02070309020205020404" pitchFamily="49" charset="0"/>
                <a:ea typeface="Times New Roman" panose="02020603050405020304" pitchFamily="18" charset="0"/>
              </a:rPr>
              <a:t>// функция поиска вершины со значением </a:t>
            </a:r>
            <a:r>
              <a:rPr lang="ru-RU" sz="1800" b="0" i="1" dirty="0" err="1">
                <a:latin typeface="Courier New" panose="02070309020205020404" pitchFamily="49" charset="0"/>
                <a:ea typeface="Times New Roman" panose="02020603050405020304" pitchFamily="18" charset="0"/>
              </a:rPr>
              <a:t>data</a:t>
            </a:r>
            <a:endParaRPr lang="ru-RU" sz="1800" b="0" i="1" dirty="0">
              <a:latin typeface="Courier New" panose="02070309020205020404" pitchFamily="49" charset="0"/>
              <a:ea typeface="Times New Roman" panose="02020603050405020304" pitchFamily="18" charset="0"/>
            </a:endParaRPr>
          </a:p>
          <a:p>
            <a:pPr lvl="0"/>
            <a:r>
              <a:rPr lang="ru-RU" sz="1800" b="0" i="1" dirty="0" smtClean="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Node </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findNode</a:t>
            </a:r>
            <a:r>
              <a:rPr lang="en-US" sz="1800" b="0" i="1" dirty="0">
                <a:latin typeface="Courier New" panose="02070309020205020404" pitchFamily="49" charset="0"/>
                <a:ea typeface="Times New Roman" panose="02020603050405020304" pitchFamily="18" charset="0"/>
              </a:rPr>
              <a:t> (T data) </a:t>
            </a:r>
            <a:endParaRPr lang="ru-RU" sz="1800" b="0" i="1" dirty="0" smtClean="0">
              <a:latin typeface="Courier New" panose="02070309020205020404" pitchFamily="49" charset="0"/>
              <a:ea typeface="Times New Roman" panose="02020603050405020304" pitchFamily="18" charset="0"/>
            </a:endParaRPr>
          </a:p>
          <a:p>
            <a:pPr lvl="0"/>
            <a:r>
              <a:rPr lang="en-US" sz="1800" b="0" i="1" dirty="0" smtClean="0">
                <a:latin typeface="Courier New" panose="02070309020205020404" pitchFamily="49" charset="0"/>
                <a:ea typeface="Times New Roman" panose="02020603050405020304" pitchFamily="18" charset="0"/>
              </a:rPr>
              <a:t>{</a:t>
            </a:r>
            <a:endParaRPr lang="en-US" sz="1800" b="0" i="1" dirty="0">
              <a:latin typeface="Courier New" panose="02070309020205020404" pitchFamily="49" charset="0"/>
              <a:ea typeface="Times New Roman" panose="02020603050405020304" pitchFamily="18" charset="0"/>
            </a:endParaRPr>
          </a:p>
          <a:p>
            <a:pPr lvl="0"/>
            <a:r>
              <a:rPr lang="en-US" sz="1800" b="0" i="1" dirty="0">
                <a:latin typeface="Courier New" panose="02070309020205020404" pitchFamily="49" charset="0"/>
                <a:ea typeface="Times New Roman" panose="02020603050405020304" pitchFamily="18" charset="0"/>
              </a:rPr>
              <a:t>  Node *p;</a:t>
            </a:r>
          </a:p>
          <a:p>
            <a:r>
              <a:rPr lang="en-US" sz="1800" b="0" i="1" dirty="0">
                <a:latin typeface="Courier New" panose="02070309020205020404" pitchFamily="49" charset="0"/>
                <a:ea typeface="Times New Roman" panose="02020603050405020304" pitchFamily="18" charset="0"/>
              </a:rPr>
              <a:t>  p =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lvl="0"/>
            <a:r>
              <a:rPr lang="en-US" sz="1800" b="0" i="1" dirty="0">
                <a:latin typeface="Courier New" panose="02070309020205020404" pitchFamily="49" charset="0"/>
                <a:ea typeface="Times New Roman" panose="02020603050405020304" pitchFamily="18" charset="0"/>
              </a:rPr>
              <a:t>  while (p &amp;&amp; !</a:t>
            </a:r>
            <a:r>
              <a:rPr lang="en-US" sz="1800" b="0" i="1" dirty="0" err="1">
                <a:latin typeface="Courier New" panose="02070309020205020404" pitchFamily="49" charset="0"/>
                <a:ea typeface="Times New Roman" panose="02020603050405020304" pitchFamily="18" charset="0"/>
              </a:rPr>
              <a:t>compEQ</a:t>
            </a:r>
            <a:r>
              <a:rPr lang="en-US" sz="1800" b="0" i="1" dirty="0">
                <a:latin typeface="Courier New" panose="02070309020205020404" pitchFamily="49" charset="0"/>
                <a:ea typeface="Times New Roman" panose="02020603050405020304" pitchFamily="18" charset="0"/>
              </a:rPr>
              <a:t>(p-&gt;data, data)) </a:t>
            </a:r>
          </a:p>
          <a:p>
            <a:pPr lvl="0"/>
            <a:r>
              <a:rPr lang="en-US" sz="1800" b="0" i="1" dirty="0">
                <a:latin typeface="Courier New" panose="02070309020205020404" pitchFamily="49" charset="0"/>
                <a:ea typeface="Times New Roman" panose="02020603050405020304" pitchFamily="18" charset="0"/>
              </a:rPr>
              <a:t>    p = p-&gt;next;</a:t>
            </a:r>
          </a:p>
          <a:p>
            <a:pPr lvl="0"/>
            <a:r>
              <a:rPr lang="en-US" sz="1800" b="0" i="1" dirty="0">
                <a:latin typeface="Courier New" panose="02070309020205020404" pitchFamily="49" charset="0"/>
                <a:ea typeface="Times New Roman" panose="02020603050405020304" pitchFamily="18" charset="0"/>
              </a:rPr>
              <a:t>  return p;</a:t>
            </a:r>
          </a:p>
          <a:p>
            <a:pPr lvl="0"/>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1581061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260648"/>
            <a:ext cx="4186808" cy="543590"/>
          </a:xfrm>
        </p:spPr>
        <p:txBody>
          <a:bodyPr>
            <a:normAutofit/>
          </a:bodyPr>
          <a:lstStyle/>
          <a:p>
            <a:pPr marR="0" rtl="0"/>
            <a:r>
              <a:rPr lang="ru-RU" sz="2400" b="0" i="0" u="none" strike="noStrike" kern="1800" baseline="0" dirty="0" smtClean="0">
                <a:latin typeface="Times New Roman"/>
              </a:rPr>
              <a:t>Закрытое хеширование</a:t>
            </a:r>
            <a:endParaRPr lang="ru-RU" sz="2400" b="0" i="1" u="none" strike="noStrike" kern="1800" baseline="0" dirty="0" smtClean="0">
              <a:latin typeface="Times New Roman"/>
            </a:endParaRPr>
          </a:p>
        </p:txBody>
      </p:sp>
      <p:sp>
        <p:nvSpPr>
          <p:cNvPr id="3" name="Текст 2"/>
          <p:cNvSpPr>
            <a:spLocks noGrp="1"/>
          </p:cNvSpPr>
          <p:nvPr>
            <p:ph type="body" idx="1"/>
          </p:nvPr>
        </p:nvSpPr>
        <p:spPr>
          <a:xfrm>
            <a:off x="395536" y="1052736"/>
            <a:ext cx="8424936" cy="5112568"/>
          </a:xfrm>
        </p:spPr>
        <p:txBody>
          <a:bodyPr>
            <a:noAutofit/>
          </a:bodyPr>
          <a:lstStyle/>
          <a:p>
            <a:pPr marL="0" marR="0" lvl="0" indent="0" rtl="0">
              <a:buNone/>
            </a:pPr>
            <a:r>
              <a:rPr lang="ru-RU" b="0" i="0" u="none" strike="noStrike" baseline="0" dirty="0" smtClean="0">
                <a:solidFill>
                  <a:prstClr val="black"/>
                </a:solidFill>
                <a:latin typeface="Times New Roman"/>
              </a:rPr>
              <a:t>   При закрытом (внутреннем) хешировании в хеш-таблице хранятся непосредственно сами элементы, а не заголовки списков элементов. Поэтому в каждой записи (сегменте) может храниться только один элемент. При закрытом хешировании применяется методика повторного хеширования. Если осуществляется попытка поместить элемент х в сегмент с номером </a:t>
            </a:r>
            <a:r>
              <a:rPr lang="ru-RU" b="0" i="0" u="none" strike="noStrike" baseline="0" dirty="0" smtClean="0">
                <a:solidFill>
                  <a:schemeClr val="tx2"/>
                </a:solidFill>
                <a:latin typeface="Times New Roman"/>
              </a:rPr>
              <a:t>h(х), </a:t>
            </a:r>
            <a:r>
              <a:rPr lang="ru-RU" b="0" i="0" u="none" strike="noStrike" baseline="0" dirty="0" smtClean="0">
                <a:solidFill>
                  <a:prstClr val="black"/>
                </a:solidFill>
                <a:latin typeface="Times New Roman"/>
              </a:rPr>
              <a:t>который уже занят другим элементом (коллизия), то в соответствии с методикой повторного хеширования выбирается последовательность других номеров сегментов </a:t>
            </a:r>
            <a:r>
              <a:rPr lang="ru-RU" b="0" i="0" u="none" strike="noStrike" baseline="0" dirty="0" smtClean="0">
                <a:solidFill>
                  <a:schemeClr val="tx2"/>
                </a:solidFill>
                <a:latin typeface="Times New Roman"/>
              </a:rPr>
              <a:t>h1(х),h2(х),..., </a:t>
            </a:r>
            <a:r>
              <a:rPr lang="ru-RU" b="0" i="0" u="none" strike="noStrike" baseline="0" dirty="0" smtClean="0">
                <a:solidFill>
                  <a:prstClr val="black"/>
                </a:solidFill>
                <a:latin typeface="Times New Roman"/>
              </a:rPr>
              <a:t>куда можно поместить элемент х. Каждое из этих местоположений последовательно проверяется, пока не будет найдено свободное. Если свободных сегментов нет, то, следовательно, таблица заполнена, и элемент х добавить нельзя.</a:t>
            </a:r>
          </a:p>
          <a:p>
            <a:pPr lvl="0"/>
            <a:r>
              <a:rPr lang="ru-RU" b="0" dirty="0">
                <a:solidFill>
                  <a:prstClr val="black"/>
                </a:solidFill>
                <a:latin typeface="Times New Roman"/>
              </a:rPr>
              <a:t> При поиске элемента х необходимо просмотреть все местоположения </a:t>
            </a:r>
            <a:r>
              <a:rPr lang="ru-RU" b="0" dirty="0">
                <a:solidFill>
                  <a:schemeClr val="tx2"/>
                </a:solidFill>
                <a:latin typeface="Times New Roman"/>
              </a:rPr>
              <a:t>h(x),h1(х),h2(х),..</a:t>
            </a:r>
            <a:r>
              <a:rPr lang="ru-RU" b="0" dirty="0">
                <a:solidFill>
                  <a:prstClr val="black"/>
                </a:solidFill>
                <a:latin typeface="Times New Roman"/>
              </a:rPr>
              <a:t>., пока не будет найден х или пока не встретится пустой сегмент. Чтобы объяснить, почему можно остановить поиск при достижении пустого сегмента, предположим, что в хеш-таблице не допускается удаление элементов. </a:t>
            </a:r>
            <a:endParaRPr lang="ru-RU" b="0" i="0" u="none" strike="noStrike" baseline="0" dirty="0" smtClean="0">
              <a:solidFill>
                <a:prstClr val="black"/>
              </a:solidFill>
              <a:latin typeface="Times New Roman"/>
            </a:endParaRPr>
          </a:p>
        </p:txBody>
      </p:sp>
    </p:spTree>
    <p:extLst>
      <p:ext uri="{BB962C8B-B14F-4D97-AF65-F5344CB8AC3E}">
        <p14:creationId xmlns:p14="http://schemas.microsoft.com/office/powerpoint/2010/main" val="2546600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16632"/>
            <a:ext cx="8712968" cy="6525344"/>
          </a:xfrm>
        </p:spPr>
        <p:txBody>
          <a:bodyPr>
            <a:noAutofit/>
          </a:bodyPr>
          <a:lstStyle/>
          <a:p>
            <a:pPr marL="0" marR="0" lvl="0" indent="0" rtl="0">
              <a:buNone/>
            </a:pPr>
            <a:r>
              <a:rPr lang="ru-RU" b="0" i="0" u="none" strike="noStrike" baseline="0" dirty="0" smtClean="0">
                <a:solidFill>
                  <a:prstClr val="black"/>
                </a:solidFill>
                <a:latin typeface="Times New Roman"/>
              </a:rPr>
              <a:t>Пусть </a:t>
            </a:r>
            <a:r>
              <a:rPr lang="ru-RU" b="0" i="0" u="none" strike="noStrike" baseline="0" dirty="0" smtClean="0">
                <a:solidFill>
                  <a:schemeClr val="tx2"/>
                </a:solidFill>
                <a:latin typeface="Times New Roman"/>
              </a:rPr>
              <a:t>h3(х</a:t>
            </a:r>
            <a:r>
              <a:rPr lang="ru-RU" b="0" i="0" u="none" strike="noStrike" baseline="0" dirty="0" smtClean="0">
                <a:solidFill>
                  <a:prstClr val="black"/>
                </a:solidFill>
                <a:latin typeface="Times New Roman"/>
              </a:rPr>
              <a:t>) – первый пустой сегмент. В такой ситуации невозможно нахождение элемента х в сегментах </a:t>
            </a:r>
            <a:r>
              <a:rPr lang="ru-RU" b="0" i="0" u="none" strike="noStrike" baseline="0" dirty="0" smtClean="0">
                <a:solidFill>
                  <a:schemeClr val="tx2"/>
                </a:solidFill>
                <a:latin typeface="Times New Roman"/>
              </a:rPr>
              <a:t>h4(х),h5(х)</a:t>
            </a:r>
            <a:r>
              <a:rPr lang="ru-RU" b="0" i="0" u="none" strike="noStrike" baseline="0" dirty="0" smtClean="0">
                <a:solidFill>
                  <a:prstClr val="black"/>
                </a:solidFill>
                <a:latin typeface="Times New Roman"/>
              </a:rPr>
              <a:t> и далее, так как при вставке элемент х вставляется в первый пустой сегмент, следовательно, он находится где-то до сегмента </a:t>
            </a:r>
            <a:r>
              <a:rPr lang="ru-RU" b="0" i="0" u="none" strike="noStrike" baseline="0" dirty="0" smtClean="0">
                <a:solidFill>
                  <a:schemeClr val="tx2"/>
                </a:solidFill>
                <a:latin typeface="Times New Roman"/>
              </a:rPr>
              <a:t>h3(х)</a:t>
            </a:r>
            <a:r>
              <a:rPr lang="ru-RU" b="0" i="0" u="none" strike="noStrike" baseline="0" dirty="0" smtClean="0">
                <a:solidFill>
                  <a:prstClr val="black"/>
                </a:solidFill>
                <a:latin typeface="Times New Roman"/>
              </a:rPr>
              <a:t>. Но если в хеш-таблице допускается удаление элементов, то при достижении пустого сегмента, не найдя элемента х, нельзя быть уверенным в том, что его вообще нет в таблице, так как сегмент может стать пустым уже после вставки элемента х. Поэтому, чтобы увеличить эффективность данной реализации, необходимо в сегмент, который освободился после операции удаления элемента, поместить специальную константу, которую </a:t>
            </a:r>
            <a:r>
              <a:rPr lang="ru-RU" b="0" i="0" u="none" strike="noStrike" baseline="0" dirty="0" err="1" smtClean="0">
                <a:solidFill>
                  <a:prstClr val="black"/>
                </a:solidFill>
                <a:latin typeface="Times New Roman"/>
              </a:rPr>
              <a:t>назовем</a:t>
            </a:r>
            <a:r>
              <a:rPr lang="ru-RU" b="0" i="0" u="none" strike="noStrike" baseline="0" dirty="0" smtClean="0">
                <a:solidFill>
                  <a:prstClr val="black"/>
                </a:solidFill>
                <a:latin typeface="Times New Roman"/>
              </a:rPr>
              <a:t>, например, </a:t>
            </a:r>
            <a:r>
              <a:rPr lang="ru-RU" b="0" i="0" u="none" strike="noStrike" baseline="0" dirty="0" smtClean="0">
                <a:solidFill>
                  <a:schemeClr val="tx2"/>
                </a:solidFill>
                <a:latin typeface="Times New Roman"/>
              </a:rPr>
              <a:t>DEL</a:t>
            </a:r>
            <a:r>
              <a:rPr lang="ru-RU" b="0" i="0" u="none" strike="noStrike" baseline="0" dirty="0" smtClean="0">
                <a:solidFill>
                  <a:prstClr val="black"/>
                </a:solidFill>
                <a:latin typeface="Times New Roman"/>
              </a:rPr>
              <a:t>. В качестве альтернативы специальной константе можно использовать дополнительное поле таблицы, которое показывает состояние элемента. Важно различать константы </a:t>
            </a:r>
            <a:r>
              <a:rPr lang="ru-RU" b="0" i="0" u="none" strike="noStrike" baseline="0" dirty="0" smtClean="0">
                <a:solidFill>
                  <a:schemeClr val="tx2"/>
                </a:solidFill>
                <a:latin typeface="Times New Roman"/>
              </a:rPr>
              <a:t>DEL</a:t>
            </a:r>
            <a:r>
              <a:rPr lang="ru-RU" b="0" i="0" u="none" strike="noStrike" baseline="0" dirty="0" smtClean="0">
                <a:solidFill>
                  <a:prstClr val="black"/>
                </a:solidFill>
                <a:latin typeface="Times New Roman"/>
              </a:rPr>
              <a:t> и </a:t>
            </a:r>
            <a:r>
              <a:rPr lang="ru-RU" b="0" i="0" u="none" strike="noStrike" baseline="0" dirty="0" smtClean="0">
                <a:solidFill>
                  <a:schemeClr val="tx2"/>
                </a:solidFill>
                <a:latin typeface="Times New Roman"/>
              </a:rPr>
              <a:t>NULL</a:t>
            </a:r>
            <a:r>
              <a:rPr lang="ru-RU" b="0" i="0" u="none" strike="noStrike" baseline="0" dirty="0" smtClean="0">
                <a:solidFill>
                  <a:prstClr val="black"/>
                </a:solidFill>
                <a:latin typeface="Times New Roman"/>
              </a:rPr>
              <a:t> – последняя находится в сегментах, которые никогда не содержали элементов. При таком подходе выполнение поиска элемента не требует просмотра всей хеш-таблицы. Кроме того, при вставке элементов сегменты, помеченные константой </a:t>
            </a:r>
            <a:r>
              <a:rPr lang="ru-RU" b="0" i="0" u="none" strike="noStrike" baseline="0" dirty="0" smtClean="0">
                <a:solidFill>
                  <a:schemeClr val="tx2"/>
                </a:solidFill>
                <a:latin typeface="Times New Roman"/>
              </a:rPr>
              <a:t>DEL</a:t>
            </a:r>
            <a:r>
              <a:rPr lang="ru-RU" b="0" i="0" u="none" strike="noStrike" baseline="0" dirty="0" smtClean="0">
                <a:solidFill>
                  <a:prstClr val="black"/>
                </a:solidFill>
                <a:latin typeface="Times New Roman"/>
              </a:rPr>
              <a:t>, можно трактовать как свободные, таким образом, пространство, </a:t>
            </a:r>
            <a:r>
              <a:rPr lang="ru-RU" b="0" i="0" u="none" strike="noStrike" baseline="0" dirty="0" err="1" smtClean="0">
                <a:solidFill>
                  <a:prstClr val="black"/>
                </a:solidFill>
                <a:latin typeface="Times New Roman"/>
              </a:rPr>
              <a:t>освобожденное</a:t>
            </a:r>
            <a:r>
              <a:rPr lang="ru-RU" b="0" i="0" u="none" strike="noStrike" baseline="0" dirty="0" smtClean="0">
                <a:solidFill>
                  <a:prstClr val="black"/>
                </a:solidFill>
                <a:latin typeface="Times New Roman"/>
              </a:rPr>
              <a:t> после удаления элементов, можно рано или поздно использовать повторно. Но если невозможно непосредственно сразу после удаления элементов пометить освободившиеся сегменты, то следует предпочесть закрытому хешированию схему открытого хеширования.</a:t>
            </a:r>
          </a:p>
        </p:txBody>
      </p:sp>
    </p:spTree>
    <p:extLst>
      <p:ext uri="{BB962C8B-B14F-4D97-AF65-F5344CB8AC3E}">
        <p14:creationId xmlns:p14="http://schemas.microsoft.com/office/powerpoint/2010/main" val="1659092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052736"/>
            <a:ext cx="7620000" cy="5073427"/>
          </a:xfrm>
        </p:spPr>
        <p:txBody>
          <a:bodyPr>
            <a:normAutofit fontScale="92500" lnSpcReduction="20000"/>
          </a:bodyPr>
          <a:lstStyle/>
          <a:p>
            <a:pPr marL="0" marR="0" lvl="0" indent="0" rtl="0">
              <a:buNone/>
            </a:pPr>
            <a:r>
              <a:rPr lang="ru-RU" b="0" i="0" u="none" strike="noStrike" baseline="0" dirty="0" smtClean="0">
                <a:solidFill>
                  <a:prstClr val="black"/>
                </a:solidFill>
                <a:latin typeface="Times New Roman"/>
              </a:rPr>
              <a:t>   </a:t>
            </a:r>
            <a:r>
              <a:rPr lang="ru-RU" sz="2200" b="0" i="0" u="none" strike="noStrike" baseline="0" dirty="0" smtClean="0">
                <a:solidFill>
                  <a:prstClr val="black"/>
                </a:solidFill>
                <a:latin typeface="Times New Roman"/>
              </a:rPr>
              <a:t>Процесс поиска данных в больших </a:t>
            </a:r>
            <a:r>
              <a:rPr lang="ru-RU" sz="2200" b="0" i="0" u="none" strike="noStrike" baseline="0" dirty="0" err="1" smtClean="0">
                <a:solidFill>
                  <a:prstClr val="black"/>
                </a:solidFill>
                <a:latin typeface="Times New Roman"/>
              </a:rPr>
              <a:t>объемах</a:t>
            </a:r>
            <a:r>
              <a:rPr lang="ru-RU" sz="2200" b="0" i="0" u="none" strike="noStrike" baseline="0" dirty="0" smtClean="0">
                <a:solidFill>
                  <a:prstClr val="black"/>
                </a:solidFill>
                <a:latin typeface="Times New Roman"/>
              </a:rPr>
              <a:t> информации </a:t>
            </a:r>
            <a:r>
              <a:rPr lang="ru-RU" sz="2200" b="0" i="0" u="none" strike="noStrike" baseline="0" dirty="0" err="1" smtClean="0">
                <a:solidFill>
                  <a:prstClr val="black"/>
                </a:solidFill>
                <a:latin typeface="Times New Roman"/>
              </a:rPr>
              <a:t>сопряжен</a:t>
            </a:r>
            <a:r>
              <a:rPr lang="ru-RU" sz="2200" b="0" i="0" u="none" strike="noStrike" baseline="0" dirty="0" smtClean="0">
                <a:solidFill>
                  <a:prstClr val="black"/>
                </a:solidFill>
                <a:latin typeface="Times New Roman"/>
              </a:rPr>
              <a:t> с временными затратами, которые обусловлены необходимостью просмотра и сравнения с ключом поиска значительного числа элементов.    Сокращение поиска возможно осуществить </a:t>
            </a:r>
            <a:r>
              <a:rPr lang="ru-RU" sz="2200" b="0" i="0" u="none" strike="noStrike" baseline="0" dirty="0" err="1" smtClean="0">
                <a:solidFill>
                  <a:prstClr val="black"/>
                </a:solidFill>
                <a:latin typeface="Times New Roman"/>
              </a:rPr>
              <a:t>путем</a:t>
            </a:r>
            <a:r>
              <a:rPr lang="ru-RU" sz="2200" b="0" i="0" u="none" strike="noStrike" baseline="0" dirty="0" smtClean="0">
                <a:solidFill>
                  <a:prstClr val="black"/>
                </a:solidFill>
                <a:latin typeface="Times New Roman"/>
              </a:rPr>
              <a:t> </a:t>
            </a:r>
            <a:r>
              <a:rPr lang="ru-RU" sz="2200" b="0" i="1" u="none" strike="noStrike" baseline="0" dirty="0" smtClean="0">
                <a:solidFill>
                  <a:prstClr val="black"/>
                </a:solidFill>
                <a:latin typeface="Times New Roman"/>
              </a:rPr>
              <a:t>локализации</a:t>
            </a:r>
            <a:r>
              <a:rPr lang="ru-RU" sz="2200" b="0" i="0" u="none" strike="noStrike" baseline="0" dirty="0" smtClean="0">
                <a:solidFill>
                  <a:prstClr val="black"/>
                </a:solidFill>
                <a:latin typeface="Times New Roman"/>
              </a:rPr>
              <a:t> области просмотра. Например, отсортировать данные по ключу поиска, разбить на непересекающиеся блоки по некоторому групповому признаку или поставить в соответствие реальным данным некий код, который упростит процедуру поиска.</a:t>
            </a:r>
          </a:p>
          <a:p>
            <a:pPr marL="0" marR="0" lvl="0" indent="0" rtl="0">
              <a:buNone/>
            </a:pPr>
            <a:r>
              <a:rPr lang="ru-RU" sz="2200" b="0" i="0" u="none" strike="noStrike" baseline="0" dirty="0" smtClean="0">
                <a:solidFill>
                  <a:prstClr val="black"/>
                </a:solidFill>
                <a:latin typeface="Times New Roman"/>
              </a:rPr>
              <a:t>   В настоящее время используется широко </a:t>
            </a:r>
            <a:r>
              <a:rPr lang="ru-RU" sz="2200" b="0" i="0" u="none" strike="noStrike" baseline="0" dirty="0" err="1" smtClean="0">
                <a:solidFill>
                  <a:prstClr val="black"/>
                </a:solidFill>
                <a:latin typeface="Times New Roman"/>
              </a:rPr>
              <a:t>распространенный</a:t>
            </a:r>
            <a:r>
              <a:rPr lang="ru-RU" sz="2200" b="0" i="0" u="none" strike="noStrike" baseline="0" dirty="0" smtClean="0">
                <a:solidFill>
                  <a:prstClr val="black"/>
                </a:solidFill>
                <a:latin typeface="Times New Roman"/>
              </a:rPr>
              <a:t> метод обеспечения быстрого доступа к информации, хранящейся во внешней памяти – </a:t>
            </a:r>
            <a:r>
              <a:rPr lang="ru-RU" sz="2200" i="1" u="none" strike="noStrike" baseline="0" dirty="0" smtClean="0">
                <a:solidFill>
                  <a:prstClr val="black"/>
                </a:solidFill>
                <a:latin typeface="Times New Roman"/>
              </a:rPr>
              <a:t>хеширование</a:t>
            </a:r>
            <a:r>
              <a:rPr lang="ru-RU" sz="2200" b="0" i="0" u="none" strike="noStrike" baseline="0" dirty="0" smtClean="0">
                <a:solidFill>
                  <a:prstClr val="black"/>
                </a:solidFill>
                <a:latin typeface="Times New Roman"/>
              </a:rPr>
              <a:t>.</a:t>
            </a:r>
          </a:p>
          <a:p>
            <a:pPr marL="0" marR="0" lvl="0" indent="0" rtl="0">
              <a:buNone/>
            </a:pPr>
            <a:r>
              <a:rPr lang="ru-RU" sz="2200" b="0" i="0" u="none" strike="noStrike" baseline="0" dirty="0" smtClean="0">
                <a:solidFill>
                  <a:prstClr val="black"/>
                </a:solidFill>
                <a:latin typeface="Times New Roman"/>
              </a:rPr>
              <a:t>   </a:t>
            </a:r>
            <a:r>
              <a:rPr lang="ru-RU" sz="2200" i="0" u="none" strike="noStrike" baseline="0" dirty="0" smtClean="0">
                <a:solidFill>
                  <a:prstClr val="black"/>
                </a:solidFill>
                <a:latin typeface="Times New Roman"/>
              </a:rPr>
              <a:t>Хеширование</a:t>
            </a:r>
            <a:r>
              <a:rPr lang="ru-RU" sz="2200" b="0" i="0" u="none" strike="noStrike" baseline="0" dirty="0" smtClean="0">
                <a:solidFill>
                  <a:prstClr val="black"/>
                </a:solidFill>
                <a:latin typeface="Times New Roman"/>
              </a:rPr>
              <a:t> (или </a:t>
            </a:r>
            <a:r>
              <a:rPr lang="ru-RU" sz="2200" b="0" i="1" u="none" strike="noStrike" baseline="0" dirty="0" err="1" smtClean="0">
                <a:solidFill>
                  <a:prstClr val="black"/>
                </a:solidFill>
                <a:latin typeface="Times New Roman"/>
              </a:rPr>
              <a:t>хэширование</a:t>
            </a:r>
            <a:r>
              <a:rPr lang="ru-RU" sz="2200" b="0" i="0" u="none" strike="noStrike" baseline="0" dirty="0" smtClean="0">
                <a:solidFill>
                  <a:prstClr val="black"/>
                </a:solidFill>
                <a:latin typeface="Times New Roman"/>
              </a:rPr>
              <a:t>, англ. </a:t>
            </a:r>
            <a:r>
              <a:rPr lang="ru-RU" sz="2200" b="0" i="1" u="none" strike="noStrike" baseline="0" dirty="0" err="1" smtClean="0">
                <a:solidFill>
                  <a:prstClr val="black"/>
                </a:solidFill>
                <a:latin typeface="Times New Roman"/>
              </a:rPr>
              <a:t>hashing</a:t>
            </a:r>
            <a:r>
              <a:rPr lang="ru-RU" sz="2200" b="0" i="0" u="none" strike="noStrike" baseline="0" dirty="0" smtClean="0">
                <a:solidFill>
                  <a:prstClr val="black"/>
                </a:solidFill>
                <a:latin typeface="Times New Roman"/>
              </a:rPr>
              <a:t> ) – это преобразование входного массива данных </a:t>
            </a:r>
            <a:r>
              <a:rPr lang="ru-RU" sz="2200" b="0" i="0" u="none" strike="noStrike" baseline="0" dirty="0" err="1" smtClean="0">
                <a:solidFill>
                  <a:prstClr val="black"/>
                </a:solidFill>
                <a:latin typeface="Times New Roman"/>
              </a:rPr>
              <a:t>определенного</a:t>
            </a:r>
            <a:r>
              <a:rPr lang="ru-RU" sz="2200" b="0" i="0" u="none" strike="noStrike" baseline="0" dirty="0" smtClean="0">
                <a:solidFill>
                  <a:prstClr val="black"/>
                </a:solidFill>
                <a:latin typeface="Times New Roman"/>
              </a:rPr>
              <a:t> типа и произвольной длины в выходную битовую строку фиксированной длины. Такие преобразования также называются </a:t>
            </a:r>
            <a:r>
              <a:rPr lang="ru-RU" sz="2200" b="0" i="1" u="none" strike="noStrike" baseline="0" dirty="0" smtClean="0">
                <a:solidFill>
                  <a:prstClr val="black"/>
                </a:solidFill>
                <a:latin typeface="Times New Roman"/>
              </a:rPr>
              <a:t>хеш-функциями </a:t>
            </a:r>
            <a:r>
              <a:rPr lang="ru-RU" sz="2200" b="0" i="0" u="none" strike="noStrike" baseline="0" dirty="0" smtClean="0">
                <a:solidFill>
                  <a:prstClr val="black"/>
                </a:solidFill>
                <a:latin typeface="Times New Roman"/>
              </a:rPr>
              <a:t>или функциями </a:t>
            </a:r>
            <a:r>
              <a:rPr lang="ru-RU" sz="2200" b="0" i="1" u="none" strike="noStrike" baseline="0" dirty="0" err="1" smtClean="0">
                <a:solidFill>
                  <a:prstClr val="black"/>
                </a:solidFill>
                <a:latin typeface="Times New Roman"/>
              </a:rPr>
              <a:t>свертки</a:t>
            </a:r>
            <a:r>
              <a:rPr lang="ru-RU" sz="2200" b="0" i="0" u="none" strike="noStrike" baseline="0" dirty="0" smtClean="0">
                <a:solidFill>
                  <a:prstClr val="black"/>
                </a:solidFill>
                <a:latin typeface="Times New Roman"/>
              </a:rPr>
              <a:t>, а их результаты называют </a:t>
            </a:r>
            <a:r>
              <a:rPr lang="ru-RU" sz="2200" b="0" i="1" u="none" strike="noStrike" baseline="0" dirty="0" err="1" smtClean="0">
                <a:solidFill>
                  <a:prstClr val="black"/>
                </a:solidFill>
                <a:latin typeface="Times New Roman"/>
              </a:rPr>
              <a:t>хешем</a:t>
            </a:r>
            <a:r>
              <a:rPr lang="ru-RU" sz="2200" b="0" i="1" u="none" strike="noStrike" baseline="0" dirty="0" smtClean="0">
                <a:solidFill>
                  <a:prstClr val="black"/>
                </a:solidFill>
                <a:latin typeface="Times New Roman"/>
              </a:rPr>
              <a:t>, </a:t>
            </a:r>
            <a:r>
              <a:rPr lang="ru-RU" sz="2200" b="0" i="1" u="none" strike="noStrike" baseline="0" dirty="0" err="1" smtClean="0">
                <a:solidFill>
                  <a:prstClr val="black"/>
                </a:solidFill>
                <a:latin typeface="Times New Roman"/>
              </a:rPr>
              <a:t>хеш</a:t>
            </a:r>
            <a:r>
              <a:rPr lang="ru-RU" sz="2200" b="0" i="1" u="none" strike="noStrike" baseline="0" dirty="0" smtClean="0">
                <a:solidFill>
                  <a:prstClr val="black"/>
                </a:solidFill>
                <a:latin typeface="Times New Roman"/>
              </a:rPr>
              <a:t>-кодом, хеш-таблицей</a:t>
            </a:r>
            <a:r>
              <a:rPr lang="ru-RU" sz="2200" b="0" i="0" u="none" strike="noStrike" baseline="0" dirty="0" smtClean="0">
                <a:solidFill>
                  <a:prstClr val="black"/>
                </a:solidFill>
                <a:latin typeface="Times New Roman"/>
              </a:rPr>
              <a:t> или </a:t>
            </a:r>
            <a:r>
              <a:rPr lang="ru-RU" sz="2200" b="0" i="1" u="none" strike="noStrike" baseline="0" dirty="0" smtClean="0">
                <a:solidFill>
                  <a:prstClr val="black"/>
                </a:solidFill>
                <a:latin typeface="Times New Roman"/>
              </a:rPr>
              <a:t>дайджестом</a:t>
            </a:r>
            <a:r>
              <a:rPr lang="ru-RU" sz="2200" b="0" i="0" u="none" strike="noStrike" baseline="0" dirty="0" smtClean="0">
                <a:solidFill>
                  <a:prstClr val="black"/>
                </a:solidFill>
                <a:latin typeface="Times New Roman"/>
              </a:rPr>
              <a:t> сообщения (англ. </a:t>
            </a:r>
            <a:r>
              <a:rPr lang="ru-RU" sz="2200" b="0" i="1" u="none" strike="noStrike" baseline="0" dirty="0" err="1" smtClean="0">
                <a:solidFill>
                  <a:prstClr val="black"/>
                </a:solidFill>
                <a:latin typeface="Times New Roman"/>
              </a:rPr>
              <a:t>message</a:t>
            </a:r>
            <a:r>
              <a:rPr lang="ru-RU" sz="2200" b="0" i="1" u="none" strike="noStrike" baseline="0" dirty="0" smtClean="0">
                <a:solidFill>
                  <a:prstClr val="black"/>
                </a:solidFill>
                <a:latin typeface="Times New Roman"/>
              </a:rPr>
              <a:t> </a:t>
            </a:r>
            <a:r>
              <a:rPr lang="ru-RU" sz="2200" b="0" i="1" u="none" strike="noStrike" baseline="0" dirty="0" err="1" smtClean="0">
                <a:solidFill>
                  <a:prstClr val="black"/>
                </a:solidFill>
                <a:latin typeface="Times New Roman"/>
              </a:rPr>
              <a:t>digest</a:t>
            </a:r>
            <a:r>
              <a:rPr lang="ru-RU" sz="2200" b="0" i="0" u="none" strike="noStrike" baseline="0" dirty="0" smtClean="0">
                <a:solidFill>
                  <a:prstClr val="black"/>
                </a:solidFill>
                <a:latin typeface="Times New Roman"/>
              </a:rPr>
              <a:t> ).</a:t>
            </a:r>
          </a:p>
        </p:txBody>
      </p:sp>
    </p:spTree>
    <p:extLst>
      <p:ext uri="{BB962C8B-B14F-4D97-AF65-F5344CB8AC3E}">
        <p14:creationId xmlns:p14="http://schemas.microsoft.com/office/powerpoint/2010/main" val="9283658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16632"/>
            <a:ext cx="8640960" cy="6624736"/>
          </a:xfrm>
        </p:spPr>
        <p:txBody>
          <a:bodyPr>
            <a:noAutofit/>
          </a:bodyPr>
          <a:lstStyle/>
          <a:p>
            <a:pPr marL="0" marR="0" lvl="0" indent="0" rtl="0">
              <a:buNone/>
            </a:pPr>
            <a:r>
              <a:rPr lang="ru-RU" b="0" i="0" u="none" strike="noStrike" baseline="0" dirty="0" smtClean="0">
                <a:solidFill>
                  <a:prstClr val="black"/>
                </a:solidFill>
                <a:latin typeface="Times New Roman"/>
              </a:rPr>
              <a:t>   Существует несколько методов повторного хеширования, то есть определения местоположений </a:t>
            </a:r>
            <a:r>
              <a:rPr lang="ru-RU" b="0" i="0" u="none" strike="noStrike" baseline="0" dirty="0" smtClean="0">
                <a:solidFill>
                  <a:schemeClr val="tx2"/>
                </a:solidFill>
                <a:latin typeface="Times New Roman"/>
              </a:rPr>
              <a:t>h(x),h1(х),h2(х),...:</a:t>
            </a:r>
          </a:p>
          <a:p>
            <a:pPr marL="457200" marR="0" lvl="1" indent="0" rtl="0">
              <a:buNone/>
            </a:pPr>
            <a:r>
              <a:rPr lang="ru-RU" b="0" i="0" u="none" strike="noStrike" baseline="0" dirty="0" smtClean="0">
                <a:solidFill>
                  <a:prstClr val="black"/>
                </a:solidFill>
                <a:latin typeface="Times New Roman"/>
              </a:rPr>
              <a:t>линейное опробование;</a:t>
            </a:r>
          </a:p>
          <a:p>
            <a:pPr marL="457200" marR="0" lvl="1" indent="0" rtl="0">
              <a:buNone/>
            </a:pPr>
            <a:r>
              <a:rPr lang="ru-RU" b="0" i="0" u="none" strike="noStrike" baseline="0" dirty="0" smtClean="0">
                <a:solidFill>
                  <a:prstClr val="black"/>
                </a:solidFill>
                <a:latin typeface="Times New Roman"/>
              </a:rPr>
              <a:t>квадратичное опробование;</a:t>
            </a:r>
          </a:p>
          <a:p>
            <a:pPr marL="457200" marR="0" lvl="1" indent="0" rtl="0">
              <a:buNone/>
            </a:pPr>
            <a:r>
              <a:rPr lang="ru-RU" b="0" i="0" u="none" strike="noStrike" baseline="0" dirty="0" smtClean="0">
                <a:solidFill>
                  <a:prstClr val="black"/>
                </a:solidFill>
                <a:latin typeface="Times New Roman"/>
              </a:rPr>
              <a:t>двойное хеширование.</a:t>
            </a:r>
          </a:p>
          <a:p>
            <a:pPr marL="0" marR="0" lvl="0" indent="0" rtl="0">
              <a:buNone/>
            </a:pPr>
            <a:r>
              <a:rPr lang="ru-RU" b="0" i="0" u="none" strike="noStrike" baseline="0" dirty="0" smtClean="0">
                <a:solidFill>
                  <a:prstClr val="black"/>
                </a:solidFill>
                <a:latin typeface="Times New Roman"/>
              </a:rPr>
              <a:t>   Линейное опробование сводится к последовательному перебору сегментов таблицы с некоторым фиксированным шагом:</a:t>
            </a:r>
          </a:p>
          <a:p>
            <a:pPr marL="0" marR="0" lvl="0" indent="0" rtl="0">
              <a:buNone/>
            </a:pPr>
            <a:r>
              <a:rPr lang="ru-RU" sz="1800" b="0" i="1" dirty="0">
                <a:latin typeface="Courier New" panose="02070309020205020404" pitchFamily="49" charset="0"/>
                <a:ea typeface="Times New Roman" panose="02020603050405020304" pitchFamily="18" charset="0"/>
              </a:rPr>
              <a:t>адрес=</a:t>
            </a:r>
            <a:r>
              <a:rPr lang="en-US" sz="1800" b="0" i="1" dirty="0">
                <a:latin typeface="Courier New" panose="02070309020205020404" pitchFamily="49" charset="0"/>
                <a:ea typeface="Times New Roman" panose="02020603050405020304" pitchFamily="18" charset="0"/>
              </a:rPr>
              <a:t>h</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x</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ci</a:t>
            </a:r>
            <a:r>
              <a:rPr lang="ru-RU" sz="1800" b="0" i="1" dirty="0">
                <a:latin typeface="Courier New" panose="02070309020205020404" pitchFamily="49" charset="0"/>
                <a:ea typeface="Times New Roman" panose="02020603050405020304" pitchFamily="18" charset="0"/>
              </a:rPr>
              <a:t>,</a:t>
            </a:r>
          </a:p>
          <a:p>
            <a:pPr marL="0" marR="0" lvl="0" indent="0" rtl="0">
              <a:buNone/>
            </a:pPr>
            <a:r>
              <a:rPr lang="ru-RU" b="0" i="0" u="none" strike="noStrike" baseline="0" dirty="0" smtClean="0">
                <a:solidFill>
                  <a:prstClr val="black"/>
                </a:solidFill>
                <a:latin typeface="Times New Roman"/>
              </a:rPr>
              <a:t>где</a:t>
            </a:r>
            <a:r>
              <a:rPr lang="en-US" b="0" i="0" u="none" strike="noStrike" baseline="0" dirty="0" smtClean="0">
                <a:solidFill>
                  <a:schemeClr val="tx2"/>
                </a:solidFill>
                <a:latin typeface="Times New Roman"/>
              </a:rPr>
              <a:t> </a:t>
            </a:r>
            <a:r>
              <a:rPr lang="en-US" b="0" i="0" u="none" strike="noStrike" baseline="0" dirty="0" err="1" smtClean="0">
                <a:solidFill>
                  <a:schemeClr val="tx2"/>
                </a:solidFill>
                <a:latin typeface="Times New Roman"/>
              </a:rPr>
              <a:t>i</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 номер попытки разрешить коллизию;</a:t>
            </a:r>
          </a:p>
          <a:p>
            <a:pPr marL="0" marR="0" lvl="0" indent="0" rtl="0">
              <a:buNone/>
            </a:pPr>
            <a:r>
              <a:rPr lang="en-US" b="0" i="0" u="none" strike="noStrike" baseline="0" dirty="0" smtClean="0">
                <a:solidFill>
                  <a:schemeClr val="tx2"/>
                </a:solidFill>
                <a:latin typeface="Times New Roman"/>
              </a:rPr>
              <a:t>c</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 константа, определяющая шаг перебора.</a:t>
            </a:r>
          </a:p>
          <a:p>
            <a:pPr marL="0" marR="0" lvl="0" indent="0" rtl="0">
              <a:buNone/>
            </a:pPr>
            <a:r>
              <a:rPr lang="ru-RU" b="0" i="0" u="none" strike="noStrike" baseline="0" dirty="0" smtClean="0">
                <a:solidFill>
                  <a:prstClr val="black"/>
                </a:solidFill>
                <a:latin typeface="Times New Roman"/>
              </a:rPr>
              <a:t>   При шаге, равном единице, происходит последовательный перебор всех сегментов после текущего. Квадратичное опробование отличается от линейного тем, что шаг перебора сегментов нелинейно зависит от номера попытки найти свободный сегмент:</a:t>
            </a:r>
          </a:p>
          <a:p>
            <a:pPr marL="0" marR="0" lvl="0" indent="0" rtl="0">
              <a:buNone/>
            </a:pPr>
            <a:r>
              <a:rPr lang="ru-RU" sz="1800" b="0" i="1" dirty="0">
                <a:latin typeface="Courier New" panose="02070309020205020404" pitchFamily="49" charset="0"/>
                <a:ea typeface="Times New Roman" panose="02020603050405020304" pitchFamily="18" charset="0"/>
              </a:rPr>
              <a:t>адрес=</a:t>
            </a:r>
            <a:r>
              <a:rPr lang="en-US" sz="1800" b="0" i="1" dirty="0">
                <a:latin typeface="Courier New" panose="02070309020205020404" pitchFamily="49" charset="0"/>
                <a:ea typeface="Times New Roman" panose="02020603050405020304" pitchFamily="18" charset="0"/>
              </a:rPr>
              <a:t>h</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x</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ci</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di</a:t>
            </a:r>
            <a:r>
              <a:rPr lang="ru-RU" sz="1800" b="0" i="1" dirty="0">
                <a:latin typeface="Courier New" panose="02070309020205020404" pitchFamily="49" charset="0"/>
                <a:ea typeface="Times New Roman" panose="02020603050405020304" pitchFamily="18" charset="0"/>
              </a:rPr>
              <a:t>2,</a:t>
            </a:r>
          </a:p>
          <a:p>
            <a:pPr marL="0" marR="0" lvl="0" indent="0" rtl="0">
              <a:buNone/>
            </a:pPr>
            <a:r>
              <a:rPr lang="ru-RU" b="0" i="0" u="none" strike="noStrike" baseline="0" dirty="0" smtClean="0">
                <a:solidFill>
                  <a:prstClr val="black"/>
                </a:solidFill>
                <a:latin typeface="Times New Roman"/>
              </a:rPr>
              <a:t>где</a:t>
            </a:r>
            <a:r>
              <a:rPr lang="en-US" b="0" i="0" u="none" strike="noStrike" baseline="0" dirty="0" smtClean="0">
                <a:solidFill>
                  <a:prstClr val="black"/>
                </a:solidFill>
                <a:latin typeface="Times New Roman"/>
              </a:rPr>
              <a:t> </a:t>
            </a:r>
            <a:r>
              <a:rPr lang="en-US" b="0" i="1" u="none" strike="noStrike" baseline="0" dirty="0" err="1" smtClean="0">
                <a:solidFill>
                  <a:schemeClr val="tx2"/>
                </a:solidFill>
                <a:latin typeface="Times New Roman"/>
              </a:rPr>
              <a:t>i</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 номер попытки разрешить коллизию,</a:t>
            </a:r>
          </a:p>
          <a:p>
            <a:pPr marL="0" marR="0" lvl="0" indent="0" rtl="0">
              <a:buNone/>
            </a:pPr>
            <a:r>
              <a:rPr lang="en-US" b="0" i="0" u="none" strike="noStrike" baseline="0" dirty="0" smtClean="0">
                <a:solidFill>
                  <a:schemeClr val="tx2"/>
                </a:solidFill>
                <a:latin typeface="Times New Roman"/>
              </a:rPr>
              <a:t>c</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и</a:t>
            </a:r>
            <a:r>
              <a:rPr lang="en-US" b="0" i="0" u="none" strike="noStrike" baseline="0" dirty="0" smtClean="0">
                <a:solidFill>
                  <a:prstClr val="black"/>
                </a:solidFill>
                <a:latin typeface="Times New Roman"/>
              </a:rPr>
              <a:t> </a:t>
            </a:r>
            <a:r>
              <a:rPr lang="en-US" b="0" i="0" u="none" strike="noStrike" baseline="0" dirty="0" smtClean="0">
                <a:solidFill>
                  <a:schemeClr val="tx2"/>
                </a:solidFill>
                <a:latin typeface="Times New Roman"/>
              </a:rPr>
              <a:t>d</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a:t>
            </a:r>
            <a:r>
              <a:rPr lang="en-US" b="0" i="0" u="none" strike="noStrike" baseline="0" dirty="0" smtClean="0">
                <a:solidFill>
                  <a:prstClr val="black"/>
                </a:solidFill>
                <a:latin typeface="Times New Roman"/>
              </a:rPr>
              <a:t> </a:t>
            </a:r>
            <a:r>
              <a:rPr lang="ru-RU" b="0" i="0" u="none" strike="noStrike" baseline="0" dirty="0" smtClean="0">
                <a:solidFill>
                  <a:prstClr val="black"/>
                </a:solidFill>
                <a:latin typeface="Times New Roman"/>
              </a:rPr>
              <a:t>константы.</a:t>
            </a:r>
          </a:p>
        </p:txBody>
      </p:sp>
    </p:spTree>
    <p:extLst>
      <p:ext uri="{BB962C8B-B14F-4D97-AF65-F5344CB8AC3E}">
        <p14:creationId xmlns:p14="http://schemas.microsoft.com/office/powerpoint/2010/main" val="3046942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116632"/>
            <a:ext cx="8784976" cy="6741368"/>
          </a:xfrm>
        </p:spPr>
        <p:txBody>
          <a:bodyPr>
            <a:noAutofit/>
          </a:bodyPr>
          <a:lstStyle/>
          <a:p>
            <a:pPr marL="0" marR="0" lvl="0" indent="0" rtl="0">
              <a:buNone/>
            </a:pPr>
            <a:r>
              <a:rPr lang="ru-RU" b="0" i="0" u="none" strike="noStrike" baseline="0" dirty="0" smtClean="0">
                <a:solidFill>
                  <a:prstClr val="black"/>
                </a:solidFill>
                <a:latin typeface="Times New Roman"/>
              </a:rPr>
              <a:t>   Благодаря нелинейности такой адресации уменьшается число проб при большом числе ключей-синонимов. Однако даже относительно небольшое число проб может быстро привести к выходу за адресное пространство небольшой таблицы вследствие квадратичной зависимости адреса от номера попытки.</a:t>
            </a:r>
          </a:p>
          <a:p>
            <a:pPr marL="0" marR="0" lvl="0" indent="0" rtl="0">
              <a:spcBef>
                <a:spcPts val="200"/>
              </a:spcBef>
              <a:spcAft>
                <a:spcPts val="200"/>
              </a:spcAft>
              <a:buNone/>
            </a:pPr>
            <a:r>
              <a:rPr lang="ru-RU" b="0" i="0" u="none" strike="noStrike" baseline="0" dirty="0" smtClean="0">
                <a:solidFill>
                  <a:prstClr val="black"/>
                </a:solidFill>
                <a:latin typeface="Times New Roman"/>
              </a:rPr>
              <a:t>    </a:t>
            </a:r>
            <a:r>
              <a:rPr lang="ru-RU" b="0" i="0" u="none" strike="noStrike" baseline="0" dirty="0" err="1" smtClean="0">
                <a:solidFill>
                  <a:prstClr val="black"/>
                </a:solidFill>
                <a:latin typeface="Times New Roman"/>
              </a:rPr>
              <a:t>Еще</a:t>
            </a:r>
            <a:r>
              <a:rPr lang="ru-RU" b="0" i="0" u="none" strike="noStrike" baseline="0" dirty="0" smtClean="0">
                <a:solidFill>
                  <a:prstClr val="black"/>
                </a:solidFill>
                <a:latin typeface="Times New Roman"/>
              </a:rPr>
              <a:t> одна разновидность метода открытой адресации, которая называется двойным хешированием, основана на нелинейной адресации, достигаемой за </a:t>
            </a:r>
            <a:r>
              <a:rPr lang="ru-RU" b="0" i="0" u="none" strike="noStrike" baseline="0" dirty="0" err="1" smtClean="0">
                <a:solidFill>
                  <a:prstClr val="black"/>
                </a:solidFill>
                <a:latin typeface="Times New Roman"/>
              </a:rPr>
              <a:t>счет</a:t>
            </a:r>
            <a:r>
              <a:rPr lang="ru-RU" b="0" i="0" u="none" strike="noStrike" baseline="0" dirty="0" smtClean="0">
                <a:solidFill>
                  <a:prstClr val="black"/>
                </a:solidFill>
                <a:latin typeface="Times New Roman"/>
              </a:rPr>
              <a:t> суммирования значений основной и дополнительной хеш-функций:   </a:t>
            </a:r>
            <a:r>
              <a:rPr lang="ru-RU" sz="1800" b="0" i="1" dirty="0">
                <a:latin typeface="Courier New" panose="02070309020205020404" pitchFamily="49" charset="0"/>
                <a:ea typeface="Times New Roman" panose="02020603050405020304" pitchFamily="18" charset="0"/>
              </a:rPr>
              <a:t>адрес=</a:t>
            </a:r>
            <a:r>
              <a:rPr lang="en-US" sz="1800" b="0" i="1" dirty="0">
                <a:latin typeface="Courier New" panose="02070309020205020404" pitchFamily="49" charset="0"/>
                <a:ea typeface="Times New Roman" panose="02020603050405020304" pitchFamily="18" charset="0"/>
              </a:rPr>
              <a:t>h</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x</a:t>
            </a:r>
            <a:r>
              <a:rPr lang="ru-RU"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h</a:t>
            </a:r>
            <a:r>
              <a:rPr lang="ru-RU" sz="1800" b="0" i="1" dirty="0">
                <a:latin typeface="Courier New" panose="02070309020205020404" pitchFamily="49" charset="0"/>
                <a:ea typeface="Times New Roman" panose="02020603050405020304" pitchFamily="18" charset="0"/>
              </a:rPr>
              <a:t>2(</a:t>
            </a:r>
            <a:r>
              <a:rPr lang="en-US" sz="1800" b="0" i="1" dirty="0">
                <a:latin typeface="Courier New" panose="02070309020205020404" pitchFamily="49" charset="0"/>
                <a:ea typeface="Times New Roman" panose="02020603050405020304" pitchFamily="18" charset="0"/>
              </a:rPr>
              <a:t>x</a:t>
            </a:r>
            <a:r>
              <a:rPr lang="ru-RU" sz="1800" b="0" i="1" dirty="0">
                <a:latin typeface="Courier New" panose="02070309020205020404" pitchFamily="49" charset="0"/>
                <a:ea typeface="Times New Roman" panose="02020603050405020304" pitchFamily="18" charset="0"/>
              </a:rPr>
              <a:t>).</a:t>
            </a:r>
          </a:p>
          <a:p>
            <a:pPr marL="0" marR="0" lvl="0" indent="0" rtl="0">
              <a:spcBef>
                <a:spcPts val="200"/>
              </a:spcBef>
              <a:spcAft>
                <a:spcPts val="200"/>
              </a:spcAft>
              <a:buNone/>
            </a:pPr>
            <a:r>
              <a:rPr lang="ru-RU" b="0" i="0" u="none" strike="noStrike" baseline="0" dirty="0" smtClean="0">
                <a:solidFill>
                  <a:prstClr val="black"/>
                </a:solidFill>
                <a:latin typeface="Times New Roman"/>
              </a:rPr>
              <a:t>   Очевидно, что по мере заполнения хеш-таблицы будут происходить коллизии, и в результате их разрешения очередной адрес может выйти за пределы адресного пространства таблицы. Чтобы это явление происходило реже, можно пойти на увеличение длины таблицы по сравнению с диапазоном адресов, выдаваемым хеш-функцией. С одной стороны, это </a:t>
            </a:r>
            <a:r>
              <a:rPr lang="ru-RU" b="0" i="0" u="none" strike="noStrike" baseline="0" dirty="0" err="1" smtClean="0">
                <a:solidFill>
                  <a:prstClr val="black"/>
                </a:solidFill>
                <a:latin typeface="Times New Roman"/>
              </a:rPr>
              <a:t>приведет</a:t>
            </a:r>
            <a:r>
              <a:rPr lang="ru-RU" b="0" i="0" u="none" strike="noStrike" baseline="0" dirty="0" smtClean="0">
                <a:solidFill>
                  <a:prstClr val="black"/>
                </a:solidFill>
                <a:latin typeface="Times New Roman"/>
              </a:rPr>
              <a:t> к сокращению числа коллизий и ускорению работы с хеш-таблицей, а с другой – к нерациональному расходованию памяти. Даже при увеличении длины таблицы в два раза по сравнению с областью значений хеш-функции нет гарантии того, что в результате коллизий адрес не превысит длину таблицы. При этом в начальной части таблицы может оставаться достаточно свободных сегментов. Поэтому на практике используют циклический переход к началу таблицы.</a:t>
            </a:r>
          </a:p>
        </p:txBody>
      </p:sp>
    </p:spTree>
    <p:extLst>
      <p:ext uri="{BB962C8B-B14F-4D97-AF65-F5344CB8AC3E}">
        <p14:creationId xmlns:p14="http://schemas.microsoft.com/office/powerpoint/2010/main" val="773188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260648"/>
            <a:ext cx="8856984" cy="6381328"/>
          </a:xfrm>
        </p:spPr>
        <p:txBody>
          <a:bodyPr>
            <a:noAutofit/>
          </a:bodyPr>
          <a:lstStyle/>
          <a:p>
            <a:pPr marL="0" marR="0" lvl="0" indent="0" rtl="0">
              <a:spcBef>
                <a:spcPts val="200"/>
              </a:spcBef>
              <a:spcAft>
                <a:spcPts val="200"/>
              </a:spcAft>
              <a:buNone/>
            </a:pPr>
            <a:r>
              <a:rPr lang="ru-RU" b="0" i="0" u="none" strike="noStrike" baseline="0" dirty="0" smtClean="0">
                <a:solidFill>
                  <a:prstClr val="black"/>
                </a:solidFill>
                <a:latin typeface="Times New Roman"/>
              </a:rPr>
              <a:t>   Однако в случае многократного превышения адресного пространства и, соответственно, многократного циклического перехода к началу будет происходить просмотр одних и тех же ранее занятых сегментов, тогда как между ними могут быть </a:t>
            </a:r>
            <a:r>
              <a:rPr lang="ru-RU" b="0" i="0" u="none" strike="noStrike" baseline="0" dirty="0" err="1" smtClean="0">
                <a:solidFill>
                  <a:prstClr val="black"/>
                </a:solidFill>
                <a:latin typeface="Times New Roman"/>
              </a:rPr>
              <a:t>еще</a:t>
            </a:r>
            <a:r>
              <a:rPr lang="ru-RU" b="0" i="0" u="none" strike="noStrike" baseline="0" dirty="0" smtClean="0">
                <a:solidFill>
                  <a:prstClr val="black"/>
                </a:solidFill>
                <a:latin typeface="Times New Roman"/>
              </a:rPr>
              <a:t> свободные сегменты. Более корректным будет использование сдвига адреса на 1 в случае каждого циклического перехода к началу таблицы. Это повышает вероятность нахождения свободных сегментов.</a:t>
            </a:r>
          </a:p>
          <a:p>
            <a:pPr marL="0" marR="0" lvl="0" indent="0" rtl="0">
              <a:spcBef>
                <a:spcPts val="200"/>
              </a:spcBef>
              <a:spcAft>
                <a:spcPts val="200"/>
              </a:spcAft>
              <a:buNone/>
            </a:pPr>
            <a:r>
              <a:rPr lang="ru-RU" b="0" i="0" u="none" strike="noStrike" baseline="0" dirty="0" smtClean="0">
                <a:solidFill>
                  <a:prstClr val="black"/>
                </a:solidFill>
                <a:latin typeface="Times New Roman"/>
              </a:rPr>
              <a:t>   В случае применения схемы закрытого хеширования скорость выполнения вставки и других операций зависит не только от равномерности распределения элементов по сегментам хеш-функцией, но и от выбранной методики повторного хеширования(опробования) для разрешения коллизий, связанных с попытками вставки элементов в уже заполненные сегменты. </a:t>
            </a:r>
          </a:p>
          <a:p>
            <a:pPr marL="0" marR="0" lvl="0" indent="0" rtl="0">
              <a:spcBef>
                <a:spcPts val="200"/>
              </a:spcBef>
              <a:spcAft>
                <a:spcPts val="200"/>
              </a:spcAft>
              <a:buNone/>
            </a:pPr>
            <a:r>
              <a:rPr lang="ru-RU" b="0" dirty="0">
                <a:solidFill>
                  <a:prstClr val="black"/>
                </a:solidFill>
                <a:latin typeface="Times New Roman"/>
              </a:rPr>
              <a:t> </a:t>
            </a:r>
            <a:r>
              <a:rPr lang="ru-RU" b="0" dirty="0" smtClean="0">
                <a:solidFill>
                  <a:prstClr val="black"/>
                </a:solidFill>
                <a:latin typeface="Times New Roman"/>
              </a:rPr>
              <a:t>  </a:t>
            </a:r>
            <a:r>
              <a:rPr lang="ru-RU" b="0" i="0" u="none" strike="noStrike" baseline="0" dirty="0" smtClean="0">
                <a:solidFill>
                  <a:prstClr val="black"/>
                </a:solidFill>
                <a:latin typeface="Times New Roman"/>
              </a:rPr>
              <a:t>Как только несколько последовательных сегментов будут заполнены, образуя группу, любой новый элемент при попытке вставки в эти сегменты будет вставлен в конец этой группы, увеличивая тем самым длину группы последовательно заполненных сегментов. Другими словами, для поиска пустого сегмента в случае непрерывного расположения заполненных сегментов необходимо просмотреть больше сегментов, чем при случайном распределении заполненных сегментов. Отсюда также следует очевидный вывод, что при непрерывном расположении заполненных сегментов увеличивается время выполнения вставки нового элемента и других операций.</a:t>
            </a:r>
          </a:p>
        </p:txBody>
      </p:sp>
    </p:spTree>
    <p:extLst>
      <p:ext uri="{BB962C8B-B14F-4D97-AF65-F5344CB8AC3E}">
        <p14:creationId xmlns:p14="http://schemas.microsoft.com/office/powerpoint/2010/main" val="963493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908720"/>
            <a:ext cx="8229600" cy="5577483"/>
          </a:xfrm>
          <a:ln w="19050">
            <a:solidFill>
              <a:schemeClr val="tx2"/>
            </a:solidFill>
          </a:ln>
        </p:spPr>
        <p:txBody>
          <a:bodyPr>
            <a:noAutofit/>
          </a:bodyPr>
          <a:lstStyle/>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#include "</a:t>
            </a:r>
            <a:r>
              <a:rPr lang="en-US" sz="1800" b="0" i="1" dirty="0" err="1">
                <a:latin typeface="Courier New" panose="02070309020205020404" pitchFamily="49" charset="0"/>
                <a:ea typeface="Times New Roman" panose="02020603050405020304" pitchFamily="18" charset="0"/>
              </a:rPr>
              <a:t>stdafx.h</a:t>
            </a:r>
            <a:r>
              <a:rPr lang="en-US" sz="1800" b="0" i="1" dirty="0">
                <a:latin typeface="Courier New" panose="02070309020205020404" pitchFamily="49" charset="0"/>
                <a:ea typeface="Times New Roman" panose="02020603050405020304" pitchFamily="18" charset="0"/>
              </a:rPr>
              <a:t>"</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#include &lt;</a:t>
            </a:r>
            <a:r>
              <a:rPr lang="en-US" sz="1800" b="0" i="1" dirty="0" err="1">
                <a:latin typeface="Courier New" panose="02070309020205020404" pitchFamily="49" charset="0"/>
                <a:ea typeface="Times New Roman" panose="02020603050405020304" pitchFamily="18" charset="0"/>
              </a:rPr>
              <a:t>iostream</a:t>
            </a:r>
            <a:r>
              <a:rPr lang="en-US" sz="1800" b="0" i="1" dirty="0">
                <a:latin typeface="Courier New" panose="02070309020205020404" pitchFamily="49" charset="0"/>
                <a:ea typeface="Times New Roman" panose="02020603050405020304" pitchFamily="18" charset="0"/>
              </a:rPr>
              <a:t>&gt;</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#include &lt;</a:t>
            </a:r>
            <a:r>
              <a:rPr lang="en-US" sz="1800" b="0" i="1" dirty="0" err="1">
                <a:latin typeface="Courier New" panose="02070309020205020404" pitchFamily="49" charset="0"/>
                <a:ea typeface="Times New Roman" panose="02020603050405020304" pitchFamily="18" charset="0"/>
              </a:rPr>
              <a:t>fstream</a:t>
            </a:r>
            <a:r>
              <a:rPr lang="en-US" sz="1800" b="0" i="1" dirty="0">
                <a:latin typeface="Courier New" panose="02070309020205020404" pitchFamily="49" charset="0"/>
                <a:ea typeface="Times New Roman" panose="02020603050405020304" pitchFamily="18" charset="0"/>
              </a:rPr>
              <a:t>&gt;</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using namespace </a:t>
            </a:r>
            <a:r>
              <a:rPr lang="en-US" sz="1800" b="0" i="1" dirty="0" err="1">
                <a:latin typeface="Courier New" panose="02070309020205020404" pitchFamily="49" charset="0"/>
                <a:ea typeface="Times New Roman" panose="02020603050405020304" pitchFamily="18" charset="0"/>
              </a:rPr>
              <a:t>std</a:t>
            </a:r>
            <a:r>
              <a:rPr lang="en-US" sz="1800" b="0" i="1" dirty="0">
                <a:latin typeface="Courier New" panose="02070309020205020404" pitchFamily="49" charset="0"/>
                <a:ea typeface="Times New Roman" panose="02020603050405020304" pitchFamily="18" charset="0"/>
              </a:rPr>
              <a:t>;</a:t>
            </a:r>
          </a:p>
          <a:p>
            <a:pPr marL="0" marR="0" lvl="0" indent="0" rtl="0">
              <a:spcBef>
                <a:spcPts val="200"/>
              </a:spcBef>
              <a:spcAft>
                <a:spcPts val="200"/>
              </a:spcAft>
              <a:buNone/>
            </a:pPr>
            <a:endParaRPr lang="en-US" sz="1800" b="0" i="1" dirty="0">
              <a:latin typeface="Courier New" panose="02070309020205020404" pitchFamily="49" charset="0"/>
              <a:ea typeface="Times New Roman" panose="02020603050405020304" pitchFamily="18" charset="0"/>
            </a:endParaRPr>
          </a:p>
          <a:p>
            <a:pPr marL="0" marR="0" lvl="0" indent="0" rtl="0">
              <a:spcBef>
                <a:spcPts val="200"/>
              </a:spcBef>
              <a:spcAft>
                <a:spcPts val="200"/>
              </a:spcAft>
              <a:buNone/>
            </a:pPr>
            <a:r>
              <a:rPr lang="en-US" sz="1800" b="0" i="1" dirty="0" err="1">
                <a:latin typeface="Courier New" panose="02070309020205020404" pitchFamily="49" charset="0"/>
                <a:ea typeface="Times New Roman" panose="02020603050405020304" pitchFamily="18" charset="0"/>
              </a:rPr>
              <a:t>typedef</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T;  // </a:t>
            </a:r>
            <a:r>
              <a:rPr lang="ru-RU" sz="1800" b="0" i="1" dirty="0">
                <a:latin typeface="Courier New" panose="02070309020205020404" pitchFamily="49" charset="0"/>
                <a:ea typeface="Times New Roman" panose="02020603050405020304" pitchFamily="18" charset="0"/>
              </a:rPr>
              <a:t>тип элементов</a:t>
            </a:r>
          </a:p>
          <a:p>
            <a:pPr marL="0" marR="0" lvl="0" indent="0" rtl="0">
              <a:spcBef>
                <a:spcPts val="200"/>
              </a:spcBef>
              <a:spcAft>
                <a:spcPts val="200"/>
              </a:spcAft>
              <a:buNone/>
            </a:pPr>
            <a:r>
              <a:rPr lang="en-US" sz="1800" b="0" i="1" dirty="0" err="1">
                <a:latin typeface="Courier New" panose="02070309020205020404" pitchFamily="49" charset="0"/>
                <a:ea typeface="Times New Roman" panose="02020603050405020304" pitchFamily="18" charset="0"/>
              </a:rPr>
              <a:t>typedef</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ru-RU" sz="1800" b="0" i="1" dirty="0">
                <a:latin typeface="Courier New" panose="02070309020205020404" pitchFamily="49" charset="0"/>
                <a:ea typeface="Times New Roman" panose="02020603050405020304" pitchFamily="18" charset="0"/>
              </a:rPr>
              <a:t>индекс в хеш-таблице</a:t>
            </a:r>
          </a:p>
          <a:p>
            <a:pPr marL="0" marR="0" lvl="0" indent="0" rtl="0">
              <a:spcBef>
                <a:spcPts val="200"/>
              </a:spcBef>
              <a:spcAft>
                <a:spcPts val="200"/>
              </a:spcAft>
              <a:buNone/>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bool *used;</a:t>
            </a:r>
          </a:p>
          <a:p>
            <a:pPr marL="0" marR="0" lvl="0" indent="0" rtl="0">
              <a:spcBef>
                <a:spcPts val="200"/>
              </a:spcBef>
              <a:spcAft>
                <a:spcPts val="200"/>
              </a:spcAft>
              <a:buNone/>
            </a:pPr>
            <a:endParaRPr lang="en-US" sz="1800" b="0" i="1" dirty="0">
              <a:latin typeface="Courier New" panose="02070309020205020404" pitchFamily="49" charset="0"/>
              <a:ea typeface="Times New Roman" panose="02020603050405020304" pitchFamily="18" charset="0"/>
            </a:endParaRPr>
          </a:p>
          <a:p>
            <a:pPr marL="0" marR="0" lvl="0" indent="0" rtl="0">
              <a:spcBef>
                <a:spcPts val="200"/>
              </a:spcBef>
              <a:spcAft>
                <a:spcPts val="200"/>
              </a:spcAft>
              <a:buNone/>
            </a:pP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(T data);</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void </a:t>
            </a:r>
            <a:r>
              <a:rPr lang="en-US" sz="1800" b="0" i="1" dirty="0" err="1">
                <a:latin typeface="Courier New" panose="02070309020205020404" pitchFamily="49" charset="0"/>
                <a:ea typeface="Times New Roman" panose="02020603050405020304" pitchFamily="18" charset="0"/>
              </a:rPr>
              <a:t>insertData</a:t>
            </a:r>
            <a:r>
              <a:rPr lang="en-US" sz="1800" b="0" i="1" dirty="0">
                <a:latin typeface="Courier New" panose="02070309020205020404" pitchFamily="49" charset="0"/>
                <a:ea typeface="Times New Roman" panose="02020603050405020304" pitchFamily="18" charset="0"/>
              </a:rPr>
              <a:t>(T data);</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void </a:t>
            </a:r>
            <a:r>
              <a:rPr lang="en-US" sz="1800" b="0" i="1" dirty="0" err="1">
                <a:latin typeface="Courier New" panose="02070309020205020404" pitchFamily="49" charset="0"/>
                <a:ea typeface="Times New Roman" panose="02020603050405020304" pitchFamily="18" charset="0"/>
              </a:rPr>
              <a:t>deleteData</a:t>
            </a:r>
            <a:r>
              <a:rPr lang="en-US" sz="1800" b="0" i="1" dirty="0">
                <a:latin typeface="Courier New" panose="02070309020205020404" pitchFamily="49" charset="0"/>
                <a:ea typeface="Times New Roman" panose="02020603050405020304" pitchFamily="18" charset="0"/>
              </a:rPr>
              <a:t>(T data);</a:t>
            </a:r>
          </a:p>
          <a:p>
            <a:pPr marL="0" marR="0" lvl="0" indent="0" rtl="0">
              <a:spcBef>
                <a:spcPts val="200"/>
              </a:spcBef>
              <a:spcAft>
                <a:spcPts val="200"/>
              </a:spcAft>
              <a:buNone/>
            </a:pPr>
            <a:r>
              <a:rPr lang="en-US" sz="1800" b="0" i="1" dirty="0">
                <a:latin typeface="Courier New" panose="02070309020205020404" pitchFamily="49" charset="0"/>
                <a:ea typeface="Times New Roman" panose="02020603050405020304" pitchFamily="18" charset="0"/>
              </a:rPr>
              <a:t>bool </a:t>
            </a:r>
            <a:r>
              <a:rPr lang="en-US" sz="1800" b="0" i="1" dirty="0" err="1">
                <a:latin typeface="Courier New" panose="02070309020205020404" pitchFamily="49" charset="0"/>
                <a:ea typeface="Times New Roman" panose="02020603050405020304" pitchFamily="18" charset="0"/>
              </a:rPr>
              <a:t>findData</a:t>
            </a:r>
            <a:r>
              <a:rPr lang="en-US" sz="1800" b="0" i="1" dirty="0">
                <a:latin typeface="Courier New" panose="02070309020205020404" pitchFamily="49" charset="0"/>
                <a:ea typeface="Times New Roman" panose="02020603050405020304" pitchFamily="18" charset="0"/>
              </a:rPr>
              <a:t> (T data);</a:t>
            </a:r>
          </a:p>
          <a:p>
            <a:pPr marL="0" marR="0" lvl="0" indent="0" rtl="0">
              <a:spcBef>
                <a:spcPts val="200"/>
              </a:spcBef>
              <a:spcAft>
                <a:spcPts val="200"/>
              </a:spcAft>
              <a:buNone/>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dist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a,hashTableIndex</a:t>
            </a:r>
            <a:r>
              <a:rPr lang="en-US" sz="1800" b="0" i="1" dirty="0">
                <a:latin typeface="Courier New" panose="02070309020205020404" pitchFamily="49" charset="0"/>
                <a:ea typeface="Times New Roman" panose="02020603050405020304" pitchFamily="18" charset="0"/>
              </a:rPr>
              <a:t> b);</a:t>
            </a:r>
          </a:p>
        </p:txBody>
      </p:sp>
      <p:sp>
        <p:nvSpPr>
          <p:cNvPr id="4" name="Прямоугольник 3"/>
          <p:cNvSpPr/>
          <p:nvPr/>
        </p:nvSpPr>
        <p:spPr>
          <a:xfrm>
            <a:off x="325456" y="373306"/>
            <a:ext cx="8352928" cy="400110"/>
          </a:xfrm>
          <a:prstGeom prst="rect">
            <a:avLst/>
          </a:prstGeom>
        </p:spPr>
        <p:txBody>
          <a:bodyPr wrap="square">
            <a:spAutoFit/>
          </a:bodyPr>
          <a:lstStyle/>
          <a:p>
            <a:pPr lvl="0"/>
            <a:r>
              <a:rPr lang="ru-RU" sz="2000" b="0" i="1" u="none" strike="noStrike" baseline="0" dirty="0" smtClean="0">
                <a:solidFill>
                  <a:prstClr val="black"/>
                </a:solidFill>
                <a:latin typeface="Times New Roman"/>
              </a:rPr>
              <a:t>Пример 2.</a:t>
            </a:r>
            <a:r>
              <a:rPr lang="ru-RU" sz="2000" b="0" i="0" u="none" strike="noStrike" baseline="0" dirty="0" smtClean="0">
                <a:solidFill>
                  <a:prstClr val="black"/>
                </a:solidFill>
                <a:latin typeface="Times New Roman"/>
              </a:rPr>
              <a:t> Программная реализация закрытого хеширования.</a:t>
            </a:r>
          </a:p>
        </p:txBody>
      </p:sp>
    </p:spTree>
    <p:extLst>
      <p:ext uri="{BB962C8B-B14F-4D97-AF65-F5344CB8AC3E}">
        <p14:creationId xmlns:p14="http://schemas.microsoft.com/office/powerpoint/2010/main" val="3665395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49376" y="188640"/>
            <a:ext cx="8671096" cy="6480720"/>
          </a:xfrm>
          <a:ln w="19050">
            <a:solidFill>
              <a:schemeClr val="tx2"/>
            </a:solidFill>
          </a:ln>
        </p:spPr>
        <p:txBody>
          <a:bodyPr numCol="2" spcCol="72000">
            <a:noAutofit/>
          </a:bodyPr>
          <a:lstStyle/>
          <a:p>
            <a:pPr marL="0" marR="0" lvl="0" indent="0" rtl="0">
              <a:lnSpc>
                <a:spcPct val="90000"/>
              </a:lnSpc>
              <a:spcBef>
                <a:spcPts val="0"/>
              </a:spcBef>
              <a:spcAft>
                <a:spcPts val="0"/>
              </a:spcAft>
              <a:buNone/>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_</a:t>
            </a:r>
            <a:r>
              <a:rPr lang="en-US" sz="1800" b="0" i="1" dirty="0" err="1">
                <a:latin typeface="Courier New" panose="02070309020205020404" pitchFamily="49" charset="0"/>
                <a:ea typeface="Times New Roman" panose="02020603050405020304" pitchFamily="18" charset="0"/>
              </a:rPr>
              <a:t>tmain</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argc</a:t>
            </a:r>
            <a:r>
              <a:rPr lang="en-US" sz="1800" b="0" i="1" dirty="0">
                <a:latin typeface="Courier New" panose="02070309020205020404" pitchFamily="49" charset="0"/>
                <a:ea typeface="Times New Roman" panose="02020603050405020304" pitchFamily="18" charset="0"/>
              </a:rPr>
              <a:t>, _TCHAR* </a:t>
            </a:r>
            <a:r>
              <a:rPr lang="en-US" sz="1800" b="0" i="1" dirty="0" err="1">
                <a:latin typeface="Courier New" panose="02070309020205020404" pitchFamily="49" charset="0"/>
                <a:ea typeface="Times New Roman" panose="02020603050405020304" pitchFamily="18" charset="0"/>
              </a:rPr>
              <a:t>argv</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a</a:t>
            </a: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maxnum</a:t>
            </a:r>
            <a:r>
              <a:rPr lang="ru-RU"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cout</a:t>
            </a:r>
            <a:r>
              <a:rPr lang="ru-RU" sz="1800" b="0" i="1" dirty="0">
                <a:latin typeface="Courier New" panose="02070309020205020404" pitchFamily="49" charset="0"/>
                <a:ea typeface="Times New Roman" panose="02020603050405020304" pitchFamily="18" charset="0"/>
              </a:rPr>
              <a:t> &lt;&lt; "Введите количество элементов </a:t>
            </a:r>
            <a:r>
              <a:rPr lang="en-US" sz="1800" b="0" i="1" dirty="0" err="1">
                <a:latin typeface="Courier New" panose="02070309020205020404" pitchFamily="49" charset="0"/>
                <a:ea typeface="Times New Roman" panose="02020603050405020304" pitchFamily="18" charset="0"/>
              </a:rPr>
              <a:t>maxnum</a:t>
            </a:r>
            <a:r>
              <a:rPr lang="ru-RU" sz="1800" b="0" i="1" dirty="0">
                <a:latin typeface="Courier New" panose="02070309020205020404" pitchFamily="49" charset="0"/>
                <a:ea typeface="Times New Roman" panose="02020603050405020304" pitchFamily="18" charset="0"/>
              </a:rPr>
              <a:t> : ";</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cin</a:t>
            </a:r>
            <a:r>
              <a:rPr lang="ru-RU" sz="1800" b="0" i="1" dirty="0">
                <a:latin typeface="Courier New" panose="02070309020205020404" pitchFamily="49" charset="0"/>
                <a:ea typeface="Times New Roman" panose="02020603050405020304" pitchFamily="18" charset="0"/>
              </a:rPr>
              <a:t> &gt;&gt; </a:t>
            </a:r>
            <a:r>
              <a:rPr lang="en-US" sz="1800" b="0" i="1" dirty="0" err="1">
                <a:latin typeface="Courier New" panose="02070309020205020404" pitchFamily="49" charset="0"/>
                <a:ea typeface="Times New Roman" panose="02020603050405020304" pitchFamily="18" charset="0"/>
              </a:rPr>
              <a:t>maxnum</a:t>
            </a:r>
            <a:r>
              <a:rPr lang="ru-RU"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cout</a:t>
            </a:r>
            <a:r>
              <a:rPr lang="ru-RU" sz="1800" b="0" i="1" dirty="0">
                <a:latin typeface="Courier New" panose="02070309020205020404" pitchFamily="49" charset="0"/>
                <a:ea typeface="Times New Roman" panose="02020603050405020304" pitchFamily="18" charset="0"/>
              </a:rPr>
              <a:t> &lt;&lt; "Введите размер хеш-таблицы </a:t>
            </a:r>
            <a:r>
              <a:rPr lang="en-US" sz="1800" b="0" i="1" dirty="0" err="1">
                <a:latin typeface="Courier New" panose="02070309020205020404" pitchFamily="49" charset="0"/>
                <a:ea typeface="Times New Roman" panose="02020603050405020304" pitchFamily="18" charset="0"/>
              </a:rPr>
              <a:t>hashTableSize</a:t>
            </a:r>
            <a:r>
              <a:rPr lang="ru-RU" sz="1800" b="0" i="1" dirty="0">
                <a:latin typeface="Courier New" panose="02070309020205020404" pitchFamily="49" charset="0"/>
                <a:ea typeface="Times New Roman" panose="02020603050405020304" pitchFamily="18" charset="0"/>
              </a:rPr>
              <a:t> : ";</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cin</a:t>
            </a:r>
            <a:r>
              <a:rPr lang="en-US" sz="1800" b="0" i="1" dirty="0">
                <a:latin typeface="Courier New" panose="02070309020205020404" pitchFamily="49" charset="0"/>
                <a:ea typeface="Times New Roman" panose="02020603050405020304" pitchFamily="18" charset="0"/>
              </a:rPr>
              <a:t> &gt;&gt;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 = new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maxnum</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 = new T[</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used = new bool[</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nn-NO" sz="1800" b="0" i="1" dirty="0">
                <a:latin typeface="Courier New" panose="02070309020205020404" pitchFamily="49" charset="0"/>
                <a:ea typeface="Times New Roman" panose="02020603050405020304" pitchFamily="18" charset="0"/>
              </a:rPr>
              <a:t>  for (i = 0; i &lt; hashTableSize; i++){</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 0;</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used[</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 false;</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 генерация массива</a:t>
            </a:r>
          </a:p>
          <a:p>
            <a:pPr marL="0" marR="0" lvl="0" indent="0" rtl="0">
              <a:lnSpc>
                <a:spcPct val="90000"/>
              </a:lnSpc>
              <a:spcBef>
                <a:spcPts val="0"/>
              </a:spcBef>
              <a:spcAft>
                <a:spcPts val="0"/>
              </a:spcAft>
              <a:buNone/>
            </a:pPr>
            <a:r>
              <a:rPr lang="nn-NO" sz="1800" b="0" i="1" dirty="0">
                <a:latin typeface="Courier New" panose="02070309020205020404" pitchFamily="49" charset="0"/>
                <a:ea typeface="Times New Roman" panose="02020603050405020304" pitchFamily="18" charset="0"/>
              </a:rPr>
              <a:t>  for (i = 0; i &lt; maxnum; i++)</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a:t>
            </a:r>
            <a:r>
              <a:rPr lang="ru-RU"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ru-RU" sz="1800" b="0" i="1" dirty="0">
                <a:latin typeface="Courier New" panose="02070309020205020404" pitchFamily="49" charset="0"/>
                <a:ea typeface="Times New Roman" panose="02020603050405020304" pitchFamily="18" charset="0"/>
              </a:rPr>
              <a:t>] = </a:t>
            </a:r>
            <a:r>
              <a:rPr lang="en-US" sz="1800" b="0" i="1" dirty="0">
                <a:latin typeface="Courier New" panose="02070309020205020404" pitchFamily="49" charset="0"/>
                <a:ea typeface="Times New Roman" panose="02020603050405020304" pitchFamily="18" charset="0"/>
              </a:rPr>
              <a:t>rand</a:t>
            </a:r>
            <a:r>
              <a:rPr lang="ru-RU"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 заполнение хеш-таблицы элементами массива</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nn-NO" sz="1800" b="0" i="1" dirty="0">
                <a:latin typeface="Courier New" panose="02070309020205020404" pitchFamily="49" charset="0"/>
                <a:ea typeface="Times New Roman" panose="02020603050405020304" pitchFamily="18" charset="0"/>
              </a:rPr>
              <a:t>for (i = 0; i &lt; maxnum; i++)</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insertData</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a</a:t>
            </a:r>
            <a:r>
              <a:rPr lang="ru-RU"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ru-RU"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 поиск элементов массива по хеш-таблице</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nn-NO" sz="1800" b="0" i="1" dirty="0">
                <a:latin typeface="Courier New" panose="02070309020205020404" pitchFamily="49" charset="0"/>
                <a:ea typeface="Times New Roman" panose="02020603050405020304" pitchFamily="18" charset="0"/>
              </a:rPr>
              <a:t>for (i = maxnum-1; i &gt;= 0; i--) </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findData</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a</a:t>
            </a:r>
            <a:r>
              <a:rPr lang="ru-RU"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ru-RU"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 вывод элементов массива в файл </a:t>
            </a:r>
            <a:r>
              <a:rPr lang="en-US" sz="1800" b="0" i="1" dirty="0">
                <a:latin typeface="Courier New" panose="02070309020205020404" pitchFamily="49" charset="0"/>
                <a:ea typeface="Times New Roman" panose="02020603050405020304" pitchFamily="18" charset="0"/>
              </a:rPr>
              <a:t>List</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txt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ofstream</a:t>
            </a:r>
            <a:r>
              <a:rPr lang="en-US" sz="1800" b="0" i="1" dirty="0">
                <a:latin typeface="Courier New" panose="02070309020205020404" pitchFamily="49" charset="0"/>
                <a:ea typeface="Times New Roman" panose="02020603050405020304" pitchFamily="18" charset="0"/>
              </a:rPr>
              <a:t> out("List.txt");</a:t>
            </a:r>
          </a:p>
          <a:p>
            <a:pPr marL="0" marR="0" lvl="0" indent="0" rtl="0">
              <a:lnSpc>
                <a:spcPct val="90000"/>
              </a:lnSpc>
              <a:spcBef>
                <a:spcPts val="0"/>
              </a:spcBef>
              <a:spcAft>
                <a:spcPts val="0"/>
              </a:spcAft>
              <a:buNone/>
            </a:pPr>
            <a:r>
              <a:rPr lang="nn-NO" sz="1800" b="0" i="1" dirty="0">
                <a:latin typeface="Courier New" panose="02070309020205020404" pitchFamily="49" charset="0"/>
                <a:ea typeface="Times New Roman" panose="02020603050405020304" pitchFamily="18" charset="0"/>
              </a:rPr>
              <a:t>  for (i = 0; i &lt; maxnum; i++){</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out &lt;&lt; 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if( </a:t>
            </a:r>
            <a:r>
              <a:rPr lang="en-US" sz="1800" b="0" i="1" dirty="0" err="1" smtClean="0">
                <a:latin typeface="Courier New" panose="02070309020205020404" pitchFamily="49" charset="0"/>
                <a:ea typeface="Times New Roman" panose="02020603050405020304" pitchFamily="18" charset="0"/>
              </a:rPr>
              <a:t>i</a:t>
            </a:r>
            <a:r>
              <a:rPr lang="en-US" sz="1800" b="0" i="1" dirty="0" smtClean="0">
                <a:latin typeface="Courier New" panose="02070309020205020404" pitchFamily="49" charset="0"/>
                <a:ea typeface="Times New Roman" panose="02020603050405020304" pitchFamily="18" charset="0"/>
              </a:rPr>
              <a:t>&lt;</a:t>
            </a:r>
            <a:r>
              <a:rPr lang="ru-RU" sz="1800" b="0" i="1" dirty="0" smtClean="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maxnum-1)out&lt;&lt;"\</a:t>
            </a:r>
            <a:r>
              <a:rPr lang="en-US" sz="1800" b="0" i="1" dirty="0">
                <a:latin typeface="Courier New" panose="02070309020205020404" pitchFamily="49" charset="0"/>
                <a:ea typeface="Times New Roman" panose="02020603050405020304" pitchFamily="18" charset="0"/>
              </a:rPr>
              <a:t>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out.close</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ru-RU" sz="1800" b="0" i="1" dirty="0">
                <a:latin typeface="Courier New" panose="02070309020205020404" pitchFamily="49" charset="0"/>
                <a:ea typeface="Times New Roman" panose="02020603050405020304" pitchFamily="18" charset="0"/>
              </a:rPr>
              <a:t>  // сохранение хеш-таблицы в файл HashTable.txt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out.open</a:t>
            </a:r>
            <a:r>
              <a:rPr lang="en-US" sz="1800" b="0" i="1" dirty="0">
                <a:latin typeface="Courier New" panose="02070309020205020404" pitchFamily="49" charset="0"/>
                <a:ea typeface="Times New Roman" panose="02020603050405020304" pitchFamily="18" charset="0"/>
              </a:rPr>
              <a:t>("HashTable.txt");</a:t>
            </a:r>
          </a:p>
          <a:p>
            <a:pPr marL="0" marR="0" lvl="0" indent="0" rtl="0">
              <a:lnSpc>
                <a:spcPct val="90000"/>
              </a:lnSpc>
              <a:spcBef>
                <a:spcPts val="0"/>
              </a:spcBef>
              <a:spcAft>
                <a:spcPts val="0"/>
              </a:spcAft>
              <a:buNone/>
            </a:pPr>
            <a:r>
              <a:rPr lang="nn-NO" sz="1800" b="0" i="1" dirty="0">
                <a:latin typeface="Courier New" panose="02070309020205020404" pitchFamily="49" charset="0"/>
                <a:ea typeface="Times New Roman" panose="02020603050405020304" pitchFamily="18" charset="0"/>
              </a:rPr>
              <a:t>  for (i = 0; i &lt; hashTableSize; i++){</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out &lt;&lt; </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&lt;&lt; "  :  " &lt;&lt; used[</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&lt;&lt; " : " &lt;&lt;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 &lt;&lt; </a:t>
            </a:r>
            <a:r>
              <a:rPr lang="en-US" sz="1800" b="0" i="1" dirty="0" err="1">
                <a:latin typeface="Courier New" panose="02070309020205020404" pitchFamily="49" charset="0"/>
                <a:ea typeface="Times New Roman" panose="02020603050405020304" pitchFamily="18" charset="0"/>
              </a:rPr>
              <a:t>endl</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spcBef>
                <a:spcPts val="0"/>
              </a:spcBef>
              <a:spcAft>
                <a:spcPts val="0"/>
              </a:spcAft>
              <a:buNone/>
            </a:pPr>
            <a:r>
              <a:rPr lang="en-US" sz="1800" b="0" i="1" dirty="0">
                <a:latin typeface="Courier New" panose="02070309020205020404" pitchFamily="49" charset="0"/>
                <a:ea typeface="Times New Roman" panose="02020603050405020304" pitchFamily="18" charset="0"/>
              </a:rPr>
              <a:t>  </a:t>
            </a:r>
            <a:r>
              <a:rPr lang="en-US" sz="1800" b="0" i="1" dirty="0" smtClean="0">
                <a:latin typeface="Courier New" panose="02070309020205020404" pitchFamily="49" charset="0"/>
                <a:ea typeface="Times New Roman" panose="02020603050405020304" pitchFamily="18" charset="0"/>
              </a:rPr>
              <a:t>} </a:t>
            </a:r>
            <a:endParaRPr lang="en-US" sz="1800" b="0" i="1" dirty="0">
              <a:latin typeface="Courier New" panose="02070309020205020404" pitchFamily="49" charset="0"/>
              <a:ea typeface="Times New Roman" panose="02020603050405020304" pitchFamily="18" charset="0"/>
            </a:endParaRPr>
          </a:p>
          <a:p>
            <a:pPr marL="0" marR="0" lvl="0" indent="0" rtl="0">
              <a:spcBef>
                <a:spcPts val="0"/>
              </a:spcBef>
              <a:spcAft>
                <a:spcPts val="0"/>
              </a:spcAft>
              <a:buNone/>
            </a:pPr>
            <a:r>
              <a:rPr lang="en-US"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2597920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88640"/>
            <a:ext cx="8640960" cy="6480720"/>
          </a:xfrm>
          <a:ln w="19050">
            <a:solidFill>
              <a:schemeClr val="tx2"/>
            </a:solidFill>
          </a:ln>
        </p:spPr>
        <p:txBody>
          <a:bodyPr>
            <a:noAutofit/>
          </a:bodyPr>
          <a:lstStyle/>
          <a:p>
            <a:pPr lvl="0">
              <a:lnSpc>
                <a:spcPct val="90000"/>
              </a:lnSpc>
              <a:spcBef>
                <a:spcPts val="0"/>
              </a:spcBef>
              <a:spcAft>
                <a:spcPts val="0"/>
              </a:spcAft>
            </a:pPr>
            <a:r>
              <a:rPr lang="en-US" sz="1800" b="0" i="1" dirty="0" err="1">
                <a:latin typeface="Courier New" panose="02070309020205020404" pitchFamily="49" charset="0"/>
                <a:ea typeface="Times New Roman" panose="02020603050405020304" pitchFamily="18" charset="0"/>
              </a:rPr>
              <a:t>out.close</a:t>
            </a:r>
            <a:r>
              <a:rPr lang="en-US" sz="1800" b="0" i="1" dirty="0">
                <a:latin typeface="Courier New" panose="02070309020205020404" pitchFamily="49" charset="0"/>
                <a:ea typeface="Times New Roman" panose="02020603050405020304" pitchFamily="18" charset="0"/>
              </a:rPr>
              <a:t>();</a:t>
            </a:r>
          </a:p>
          <a:p>
            <a:pPr lvl="0">
              <a:lnSpc>
                <a:spcPct val="90000"/>
              </a:lnSpc>
              <a:spcBef>
                <a:spcPts val="0"/>
              </a:spcBef>
              <a:spcAft>
                <a:spcPts val="0"/>
              </a:spcAft>
            </a:pPr>
            <a:r>
              <a:rPr lang="ru-RU" sz="1800" b="0" i="1" dirty="0">
                <a:latin typeface="Courier New" panose="02070309020205020404" pitchFamily="49" charset="0"/>
                <a:ea typeface="Times New Roman" panose="02020603050405020304" pitchFamily="18" charset="0"/>
              </a:rPr>
              <a:t>  // очистка хеш-таблицы</a:t>
            </a:r>
          </a:p>
          <a:p>
            <a:pPr lvl="0">
              <a:lnSpc>
                <a:spcPct val="90000"/>
              </a:lnSpc>
              <a:spcBef>
                <a:spcPts val="0"/>
              </a:spcBef>
              <a:spcAft>
                <a:spcPts val="0"/>
              </a:spcAft>
            </a:pPr>
            <a:r>
              <a:rPr lang="nn-NO" sz="1800" b="0" i="1" dirty="0">
                <a:latin typeface="Courier New" panose="02070309020205020404" pitchFamily="49" charset="0"/>
                <a:ea typeface="Times New Roman" panose="02020603050405020304" pitchFamily="18" charset="0"/>
              </a:rPr>
              <a:t>  for (i = maxnum-1; i &gt;= 0;i--) {</a:t>
            </a:r>
          </a:p>
          <a:p>
            <a:pPr lvl="0">
              <a:lnSpc>
                <a:spcPct val="90000"/>
              </a:lnSpc>
              <a:spcBef>
                <a:spcPts val="0"/>
              </a:spcBef>
              <a:spcAft>
                <a:spcPts val="0"/>
              </a:spcAft>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deleteData</a:t>
            </a:r>
            <a:r>
              <a:rPr lang="en-US" sz="1800" b="0" i="1" dirty="0">
                <a:latin typeface="Courier New" panose="02070309020205020404" pitchFamily="49" charset="0"/>
                <a:ea typeface="Times New Roman" panose="02020603050405020304" pitchFamily="18" charset="0"/>
              </a:rPr>
              <a:t>(a[</a:t>
            </a:r>
            <a:r>
              <a:rPr lang="en-US" sz="1800" b="0" i="1" dirty="0" err="1">
                <a:latin typeface="Courier New" panose="02070309020205020404" pitchFamily="49" charset="0"/>
                <a:ea typeface="Times New Roman" panose="02020603050405020304" pitchFamily="18" charset="0"/>
              </a:rPr>
              <a:t>i</a:t>
            </a:r>
            <a:r>
              <a:rPr lang="en-US" sz="1800" b="0" i="1" dirty="0">
                <a:latin typeface="Courier New" panose="02070309020205020404" pitchFamily="49" charset="0"/>
                <a:ea typeface="Times New Roman" panose="02020603050405020304" pitchFamily="18" charset="0"/>
              </a:rPr>
              <a:t>]);</a:t>
            </a:r>
          </a:p>
          <a:p>
            <a:pPr lvl="0">
              <a:lnSpc>
                <a:spcPct val="90000"/>
              </a:lnSpc>
              <a:spcBef>
                <a:spcPts val="0"/>
              </a:spcBef>
              <a:spcAft>
                <a:spcPts val="0"/>
              </a:spcAft>
            </a:pPr>
            <a:r>
              <a:rPr lang="en-US" sz="1800" b="0" i="1" dirty="0">
                <a:latin typeface="Courier New" panose="02070309020205020404" pitchFamily="49" charset="0"/>
                <a:ea typeface="Times New Roman" panose="02020603050405020304" pitchFamily="18" charset="0"/>
              </a:rPr>
              <a:t>  }</a:t>
            </a:r>
          </a:p>
          <a:p>
            <a:pPr lvl="0">
              <a:lnSpc>
                <a:spcPct val="90000"/>
              </a:lnSpc>
              <a:spcBef>
                <a:spcPts val="0"/>
              </a:spcBef>
              <a:spcAft>
                <a:spcPts val="0"/>
              </a:spcAft>
            </a:pPr>
            <a:r>
              <a:rPr lang="en-US" sz="1800" b="0" i="1" dirty="0">
                <a:latin typeface="Courier New" panose="02070309020205020404" pitchFamily="49" charset="0"/>
                <a:ea typeface="Times New Roman" panose="02020603050405020304" pitchFamily="18" charset="0"/>
              </a:rPr>
              <a:t>  system("pause");</a:t>
            </a:r>
          </a:p>
          <a:p>
            <a:pPr lvl="0">
              <a:lnSpc>
                <a:spcPct val="90000"/>
              </a:lnSpc>
              <a:spcBef>
                <a:spcPts val="0"/>
              </a:spcBef>
              <a:spcAft>
                <a:spcPts val="0"/>
              </a:spcAft>
            </a:pPr>
            <a:r>
              <a:rPr lang="en-US" sz="1800" b="0" i="1" dirty="0">
                <a:latin typeface="Courier New" panose="02070309020205020404" pitchFamily="49" charset="0"/>
                <a:ea typeface="Times New Roman" panose="02020603050405020304" pitchFamily="18" charset="0"/>
              </a:rPr>
              <a:t>  return 0; </a:t>
            </a:r>
            <a:endParaRPr lang="ru-RU" sz="1800" b="0" i="1" dirty="0">
              <a:latin typeface="Courier New" panose="02070309020205020404" pitchFamily="49" charset="0"/>
              <a:ea typeface="Times New Roman" panose="02020603050405020304" pitchFamily="18" charset="0"/>
            </a:endParaRPr>
          </a:p>
          <a:p>
            <a:pPr lvl="0">
              <a:lnSpc>
                <a:spcPct val="90000"/>
              </a:lnSpc>
              <a:spcBef>
                <a:spcPts val="0"/>
              </a:spcBef>
              <a:spcAft>
                <a:spcPts val="0"/>
              </a:spcAft>
            </a:pPr>
            <a:r>
              <a:rPr lang="ru-RU" sz="1800" b="0" i="1" dirty="0">
                <a:latin typeface="Courier New" panose="02070309020205020404" pitchFamily="49" charset="0"/>
                <a:ea typeface="Times New Roman" panose="02020603050405020304" pitchFamily="18" charset="0"/>
              </a:rPr>
              <a:t>// хеш-функция размещения величины</a:t>
            </a:r>
          </a:p>
          <a:p>
            <a:pPr marL="0" marR="0" lvl="0" indent="0" rtl="0">
              <a:lnSpc>
                <a:spcPct val="90000"/>
              </a:lnSpc>
              <a:buNone/>
            </a:pP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(T data) {</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return</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data</a:t>
            </a:r>
            <a:r>
              <a:rPr lang="ru-RU" sz="1800" b="0" i="1" dirty="0">
                <a:latin typeface="Courier New" panose="02070309020205020404" pitchFamily="49" charset="0"/>
                <a:ea typeface="Times New Roman" panose="02020603050405020304" pitchFamily="18" charset="0"/>
              </a:rPr>
              <a:t> % </a:t>
            </a:r>
            <a:r>
              <a:rPr lang="en-US" sz="1800" b="0" i="1" dirty="0" err="1">
                <a:latin typeface="Courier New" panose="02070309020205020404" pitchFamily="49" charset="0"/>
                <a:ea typeface="Times New Roman" panose="02020603050405020304" pitchFamily="18" charset="0"/>
              </a:rPr>
              <a:t>hashTableSize</a:t>
            </a:r>
            <a:r>
              <a:rPr lang="ru-RU" sz="1800" b="0" i="1" dirty="0" smtClean="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a:p>
            <a:pPr marL="0" marR="0" lvl="0" indent="0" rtl="0">
              <a:lnSpc>
                <a:spcPct val="90000"/>
              </a:lnSpc>
              <a:buNone/>
            </a:pPr>
            <a:r>
              <a:rPr lang="ru-RU" sz="1800" b="0" i="1" dirty="0">
                <a:latin typeface="Courier New" panose="02070309020205020404" pitchFamily="49" charset="0"/>
                <a:ea typeface="Times New Roman" panose="02020603050405020304" pitchFamily="18" charset="0"/>
              </a:rPr>
              <a:t>// функция поиска местоположения и вставки величины в таблицу</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void </a:t>
            </a:r>
            <a:r>
              <a:rPr lang="en-US" sz="1800" b="0" i="1" dirty="0" err="1">
                <a:latin typeface="Courier New" panose="02070309020205020404" pitchFamily="49" charset="0"/>
                <a:ea typeface="Times New Roman" panose="02020603050405020304" pitchFamily="18" charset="0"/>
              </a:rPr>
              <a:t>insertData</a:t>
            </a:r>
            <a:r>
              <a:rPr lang="en-US" sz="1800" b="0" i="1" dirty="0">
                <a:latin typeface="Courier New" panose="02070309020205020404" pitchFamily="49" charset="0"/>
                <a:ea typeface="Times New Roman" panose="02020603050405020304" pitchFamily="18" charset="0"/>
              </a:rPr>
              <a:t>(T data) {</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bucket;</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while  ( used[bucket] &amp;&amp;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if ( !used[bucket] ) {</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used[bucket] = true;</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a:t>
            </a:r>
          </a:p>
          <a:p>
            <a:pPr marL="0" marR="0" lvl="0" indent="0" rtl="0">
              <a:lnSpc>
                <a:spcPct val="90000"/>
              </a:lnSpc>
              <a:buNone/>
            </a:pPr>
            <a:r>
              <a:rPr lang="en-US" sz="1800" b="0" i="1" dirty="0">
                <a:latin typeface="Courier New" panose="02070309020205020404" pitchFamily="49" charset="0"/>
                <a:ea typeface="Times New Roman" panose="02020603050405020304" pitchFamily="18" charset="0"/>
              </a:rPr>
              <a:t>  </a:t>
            </a:r>
            <a:r>
              <a:rPr lang="ru-RU" sz="1800" b="0" i="1" dirty="0" smtClean="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p:txBody>
      </p:sp>
    </p:spTree>
    <p:extLst>
      <p:ext uri="{BB962C8B-B14F-4D97-AF65-F5344CB8AC3E}">
        <p14:creationId xmlns:p14="http://schemas.microsoft.com/office/powerpoint/2010/main" val="3814182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600201"/>
            <a:ext cx="8229600" cy="3340967"/>
          </a:xfrm>
          <a:ln w="19050">
            <a:solidFill>
              <a:schemeClr val="tx2"/>
            </a:solidFill>
          </a:ln>
        </p:spPr>
        <p:txBody>
          <a:bodyPr>
            <a:normAutofit fontScale="92500" lnSpcReduction="10000"/>
          </a:bodyPr>
          <a:lstStyle/>
          <a:p>
            <a:pPr marL="0" marR="0" lvl="0" indent="0" rtl="0">
              <a:buNone/>
            </a:pPr>
            <a:r>
              <a:rPr lang="ru-RU" sz="1800" b="0" i="1" dirty="0">
                <a:latin typeface="Courier New" panose="02070309020205020404" pitchFamily="49" charset="0"/>
                <a:ea typeface="Times New Roman" panose="02020603050405020304" pitchFamily="18" charset="0"/>
              </a:rPr>
              <a:t>// функция поиска величины, равной </a:t>
            </a:r>
            <a:r>
              <a:rPr lang="en-US" sz="1800" b="0" i="1" dirty="0">
                <a:latin typeface="Courier New" panose="02070309020205020404" pitchFamily="49" charset="0"/>
                <a:ea typeface="Times New Roman" panose="02020603050405020304" pitchFamily="18" charset="0"/>
              </a:rPr>
              <a:t>data</a:t>
            </a:r>
          </a:p>
          <a:p>
            <a:pPr marL="0" marR="0" lvl="0" indent="0" rtl="0">
              <a:buNone/>
            </a:pPr>
            <a:r>
              <a:rPr lang="en-US" sz="1800" b="0" i="1" dirty="0">
                <a:latin typeface="Courier New" panose="02070309020205020404" pitchFamily="49" charset="0"/>
                <a:ea typeface="Times New Roman" panose="02020603050405020304" pitchFamily="18" charset="0"/>
              </a:rPr>
              <a:t>bool</a:t>
            </a: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findData</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T</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data</a:t>
            </a:r>
            <a:r>
              <a:rPr lang="ru-RU" sz="1800" b="0" i="1" dirty="0">
                <a:latin typeface="Courier New" panose="02070309020205020404" pitchFamily="49" charset="0"/>
                <a:ea typeface="Times New Roman" panose="02020603050405020304" pitchFamily="18" charset="0"/>
              </a:rPr>
              <a:t>) </a:t>
            </a:r>
            <a:endParaRPr lang="ru-RU" sz="1800" b="0" i="1" dirty="0" smtClean="0">
              <a:latin typeface="Courier New" panose="02070309020205020404" pitchFamily="49" charset="0"/>
              <a:ea typeface="Times New Roman" panose="02020603050405020304" pitchFamily="18" charset="0"/>
            </a:endParaRPr>
          </a:p>
          <a:p>
            <a:pPr marL="0" marR="0" lvl="0" indent="0" rtl="0">
              <a:buNone/>
            </a:pPr>
            <a:r>
              <a:rPr lang="ru-RU" sz="1800" b="0" i="1" dirty="0" smtClean="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a:p>
            <a:pPr marL="0" indent="0">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bucket;</a:t>
            </a:r>
          </a:p>
          <a:p>
            <a:pPr marL="0" marR="0" lvl="0" indent="0" rtl="0">
              <a:buNone/>
            </a:pPr>
            <a:r>
              <a:rPr lang="en-US" sz="1800" b="0" i="1" dirty="0">
                <a:latin typeface="Courier New" panose="02070309020205020404" pitchFamily="49" charset="0"/>
                <a:ea typeface="Times New Roman" panose="02020603050405020304" pitchFamily="18" charset="0"/>
              </a:rPr>
              <a:t>  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marL="0" marR="0" lvl="0" indent="0" rtl="0">
              <a:buNone/>
            </a:pPr>
            <a:r>
              <a:rPr lang="en-US" sz="1800" b="0" i="1" dirty="0">
                <a:latin typeface="Courier New" panose="02070309020205020404" pitchFamily="49" charset="0"/>
                <a:ea typeface="Times New Roman" panose="02020603050405020304" pitchFamily="18" charset="0"/>
              </a:rPr>
              <a:t>  while ( used[bucket] &amp;&amp;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 )</a:t>
            </a:r>
          </a:p>
          <a:p>
            <a:pPr marL="0" marR="0" lvl="0" indent="0" rtl="0">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en-US" sz="1800" b="0" i="1" dirty="0">
                <a:latin typeface="Courier New" panose="02070309020205020404" pitchFamily="49" charset="0"/>
                <a:ea typeface="Times New Roman" panose="02020603050405020304" pitchFamily="18" charset="0"/>
              </a:rPr>
              <a:t>  return used[bucket] &amp;&amp;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a:t>
            </a:r>
          </a:p>
          <a:p>
            <a:pPr marL="0" marR="0" lvl="0" indent="0" rtl="0">
              <a:buNone/>
            </a:pPr>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2665305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404664"/>
            <a:ext cx="8568952" cy="6120680"/>
          </a:xfrm>
          <a:ln w="19050">
            <a:solidFill>
              <a:schemeClr val="tx2"/>
            </a:solidFill>
          </a:ln>
        </p:spPr>
        <p:txBody>
          <a:bodyPr numCol="2" spcCol="108000">
            <a:noAutofit/>
          </a:bodyPr>
          <a:lstStyle/>
          <a:p>
            <a:pPr marL="0" marR="0" lvl="0" indent="0" rtl="0">
              <a:buNone/>
            </a:pPr>
            <a:r>
              <a:rPr lang="ru-RU" sz="1800" b="0" i="1" dirty="0">
                <a:latin typeface="Courier New" panose="02070309020205020404" pitchFamily="49" charset="0"/>
                <a:ea typeface="Times New Roman" panose="02020603050405020304" pitchFamily="18" charset="0"/>
              </a:rPr>
              <a:t>//функция удаления величины </a:t>
            </a:r>
            <a:endParaRPr lang="ru-RU" sz="1800" b="0" i="1" dirty="0" smtClean="0">
              <a:latin typeface="Courier New" panose="02070309020205020404" pitchFamily="49" charset="0"/>
              <a:ea typeface="Times New Roman" panose="02020603050405020304" pitchFamily="18" charset="0"/>
            </a:endParaRPr>
          </a:p>
          <a:p>
            <a:pPr marL="0" marR="0" lvl="0" indent="0" rtl="0">
              <a:buNone/>
            </a:pPr>
            <a:r>
              <a:rPr lang="ru-RU" sz="1800" b="0" i="1" dirty="0" smtClean="0">
                <a:latin typeface="Courier New" panose="02070309020205020404" pitchFamily="49" charset="0"/>
                <a:ea typeface="Times New Roman" panose="02020603050405020304" pitchFamily="18" charset="0"/>
              </a:rPr>
              <a:t>из </a:t>
            </a:r>
            <a:r>
              <a:rPr lang="ru-RU" sz="1800" b="0" i="1" dirty="0">
                <a:latin typeface="Courier New" panose="02070309020205020404" pitchFamily="49" charset="0"/>
                <a:ea typeface="Times New Roman" panose="02020603050405020304" pitchFamily="18" charset="0"/>
              </a:rPr>
              <a:t>таблицы</a:t>
            </a:r>
          </a:p>
          <a:p>
            <a:pPr marL="0" marR="0" lvl="0" indent="0" rtl="0">
              <a:buNone/>
            </a:pPr>
            <a:r>
              <a:rPr lang="en-US" sz="1800" b="0" i="1" dirty="0">
                <a:latin typeface="Courier New" panose="02070309020205020404" pitchFamily="49" charset="0"/>
                <a:ea typeface="Times New Roman" panose="02020603050405020304" pitchFamily="18" charset="0"/>
              </a:rPr>
              <a:t>void</a:t>
            </a: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deleteData</a:t>
            </a:r>
            <a:r>
              <a:rPr lang="ru-RU" sz="1800" b="0" i="1" dirty="0">
                <a:latin typeface="Courier New" panose="02070309020205020404" pitchFamily="49" charset="0"/>
                <a:ea typeface="Times New Roman" panose="02020603050405020304" pitchFamily="18" charset="0"/>
              </a:rPr>
              <a:t>(</a:t>
            </a:r>
            <a:r>
              <a:rPr lang="en-US" sz="1800" b="0" i="1" dirty="0">
                <a:latin typeface="Courier New" panose="02070309020205020404" pitchFamily="49" charset="0"/>
                <a:ea typeface="Times New Roman" panose="02020603050405020304" pitchFamily="18" charset="0"/>
              </a:rPr>
              <a:t>T</a:t>
            </a: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data</a:t>
            </a:r>
            <a:r>
              <a:rPr lang="ru-RU" sz="1800" b="0" i="1" dirty="0">
                <a:latin typeface="Courier New" panose="02070309020205020404" pitchFamily="49" charset="0"/>
                <a:ea typeface="Times New Roman" panose="02020603050405020304" pitchFamily="18" charset="0"/>
              </a:rPr>
              <a:t>){</a:t>
            </a:r>
          </a:p>
          <a:p>
            <a:pPr marL="0" marR="0" lvl="0" indent="0" rtl="0">
              <a:buNone/>
            </a:pPr>
            <a:r>
              <a:rPr lang="ru-RU"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bucket, gap;</a:t>
            </a:r>
          </a:p>
          <a:p>
            <a:pPr marL="0" marR="0" lvl="0" indent="0" rtl="0">
              <a:buNone/>
            </a:pPr>
            <a:r>
              <a:rPr lang="en-US" sz="1800" b="0" i="1" dirty="0">
                <a:latin typeface="Courier New" panose="02070309020205020404" pitchFamily="49" charset="0"/>
                <a:ea typeface="Times New Roman" panose="02020603050405020304" pitchFamily="18" charset="0"/>
              </a:rPr>
              <a:t>  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(data);</a:t>
            </a:r>
          </a:p>
          <a:p>
            <a:pPr marL="0" marR="0" lvl="0" indent="0" rtl="0">
              <a:buNone/>
            </a:pPr>
            <a:r>
              <a:rPr lang="en-US" sz="1800" b="0" i="1" dirty="0">
                <a:latin typeface="Courier New" panose="02070309020205020404" pitchFamily="49" charset="0"/>
                <a:ea typeface="Times New Roman" panose="02020603050405020304" pitchFamily="18" charset="0"/>
              </a:rPr>
              <a:t>  while ( used[bucket] &amp;&amp;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 )</a:t>
            </a:r>
          </a:p>
          <a:p>
            <a:pPr marL="0" marR="0" lvl="0" indent="0" rtl="0">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en-US" sz="1800" b="0" i="1" dirty="0">
                <a:latin typeface="Courier New" panose="02070309020205020404" pitchFamily="49" charset="0"/>
                <a:ea typeface="Times New Roman" panose="02020603050405020304" pitchFamily="18" charset="0"/>
              </a:rPr>
              <a:t>  if ( used[bucket] &amp;&amp;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 data ){</a:t>
            </a:r>
          </a:p>
          <a:p>
            <a:pPr marL="0" marR="0" lvl="0" indent="0" rtl="0">
              <a:buNone/>
            </a:pPr>
            <a:r>
              <a:rPr lang="en-US" sz="1800" b="0" i="1" dirty="0">
                <a:latin typeface="Courier New" panose="02070309020205020404" pitchFamily="49" charset="0"/>
                <a:ea typeface="Times New Roman" panose="02020603050405020304" pitchFamily="18" charset="0"/>
              </a:rPr>
              <a:t>    used[bucket] = false;</a:t>
            </a:r>
          </a:p>
          <a:p>
            <a:pPr marL="0" marR="0" lvl="0" indent="0" rtl="0">
              <a:buNone/>
            </a:pPr>
            <a:r>
              <a:rPr lang="en-US" sz="1800" b="0" i="1" dirty="0">
                <a:latin typeface="Courier New" panose="02070309020205020404" pitchFamily="49" charset="0"/>
                <a:ea typeface="Times New Roman" panose="02020603050405020304" pitchFamily="18" charset="0"/>
              </a:rPr>
              <a:t>    gap = bucket;</a:t>
            </a:r>
          </a:p>
          <a:p>
            <a:pPr marL="0" marR="0" lvl="0" indent="0" rtl="0">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en-US" sz="1800" b="0" i="1" dirty="0">
                <a:latin typeface="Courier New" panose="02070309020205020404" pitchFamily="49" charset="0"/>
                <a:ea typeface="Times New Roman" panose="02020603050405020304" pitchFamily="18" charset="0"/>
              </a:rPr>
              <a:t>    while ( used[bucket] ){</a:t>
            </a:r>
          </a:p>
          <a:p>
            <a:pPr marL="0" marR="0" lvl="0" indent="0" rtl="0">
              <a:buNone/>
            </a:pPr>
            <a:r>
              <a:rPr lang="en-US" sz="1800" b="0" i="1" dirty="0">
                <a:latin typeface="Courier New" panose="02070309020205020404" pitchFamily="49" charset="0"/>
                <a:ea typeface="Times New Roman" panose="02020603050405020304" pitchFamily="18" charset="0"/>
              </a:rPr>
              <a:t>      if ( bucket == </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 )</a:t>
            </a:r>
          </a:p>
          <a:p>
            <a:pPr marL="0" marR="0" lvl="0" indent="0" rtl="0">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en-US" sz="1800" b="0" i="1" dirty="0">
                <a:latin typeface="Courier New" panose="02070309020205020404" pitchFamily="49" charset="0"/>
                <a:ea typeface="Times New Roman" panose="02020603050405020304" pitchFamily="18" charset="0"/>
              </a:rPr>
              <a:t>      else if ( </a:t>
            </a:r>
            <a:r>
              <a:rPr lang="en-US" sz="1800" b="0" i="1" dirty="0" err="1">
                <a:latin typeface="Courier New" panose="02070309020205020404" pitchFamily="49" charset="0"/>
                <a:ea typeface="Times New Roman" panose="02020603050405020304" pitchFamily="18" charset="0"/>
              </a:rPr>
              <a:t>dist</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myhash</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[bucket]),bucket) &lt; </a:t>
            </a:r>
            <a:r>
              <a:rPr lang="en-US" sz="1800" b="0" i="1" dirty="0" err="1">
                <a:latin typeface="Courier New" panose="02070309020205020404" pitchFamily="49" charset="0"/>
                <a:ea typeface="Times New Roman" panose="02020603050405020304" pitchFamily="18" charset="0"/>
              </a:rPr>
              <a:t>dist</a:t>
            </a:r>
            <a:r>
              <a:rPr lang="en-US" sz="1800" b="0" i="1" dirty="0">
                <a:latin typeface="Courier New" panose="02070309020205020404" pitchFamily="49" charset="0"/>
                <a:ea typeface="Times New Roman" panose="02020603050405020304" pitchFamily="18" charset="0"/>
              </a:rPr>
              <a:t>(</a:t>
            </a:r>
            <a:r>
              <a:rPr lang="en-US" sz="1800" b="0" i="1" dirty="0" err="1">
                <a:latin typeface="Courier New" panose="02070309020205020404" pitchFamily="49" charset="0"/>
                <a:ea typeface="Times New Roman" panose="02020603050405020304" pitchFamily="18" charset="0"/>
              </a:rPr>
              <a:t>gap,bucket</a:t>
            </a:r>
            <a:r>
              <a:rPr lang="en-US" sz="1800" b="0" i="1" dirty="0">
                <a:latin typeface="Courier New" panose="02070309020205020404" pitchFamily="49" charset="0"/>
                <a:ea typeface="Times New Roman" panose="02020603050405020304" pitchFamily="18" charset="0"/>
              </a:rPr>
              <a:t>) )</a:t>
            </a:r>
          </a:p>
          <a:p>
            <a:pPr marL="0" marR="0" lvl="0" indent="0" rtl="0">
              <a:buNone/>
            </a:pPr>
            <a:r>
              <a:rPr lang="en-US" sz="1800" b="0" i="1" dirty="0">
                <a:latin typeface="Courier New" panose="02070309020205020404" pitchFamily="49" charset="0"/>
                <a:ea typeface="Times New Roman" panose="02020603050405020304" pitchFamily="18" charset="0"/>
              </a:rPr>
              <a:t>        bucket = (bucket + 1)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en-US" sz="1800" b="0" i="1" dirty="0">
                <a:latin typeface="Courier New" panose="02070309020205020404" pitchFamily="49" charset="0"/>
                <a:ea typeface="Times New Roman" panose="02020603050405020304" pitchFamily="18" charset="0"/>
              </a:rPr>
              <a:t>      else {</a:t>
            </a:r>
          </a:p>
          <a:p>
            <a:pPr marL="0" marR="0" lvl="0" indent="0" rtl="0">
              <a:buNone/>
            </a:pPr>
            <a:r>
              <a:rPr lang="en-US" sz="1800" b="0" i="1" dirty="0">
                <a:latin typeface="Courier New" panose="02070309020205020404" pitchFamily="49" charset="0"/>
                <a:ea typeface="Times New Roman" panose="02020603050405020304" pitchFamily="18" charset="0"/>
              </a:rPr>
              <a:t>        used[gap] = true;</a:t>
            </a:r>
          </a:p>
          <a:p>
            <a:pPr marL="0" marR="0" lvl="0" indent="0" rtl="0">
              <a:buNone/>
            </a:pP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[gap] = </a:t>
            </a:r>
            <a:r>
              <a:rPr lang="en-US" sz="1800" b="0" i="1" dirty="0" err="1">
                <a:latin typeface="Courier New" panose="02070309020205020404" pitchFamily="49" charset="0"/>
                <a:ea typeface="Times New Roman" panose="02020603050405020304" pitchFamily="18" charset="0"/>
              </a:rPr>
              <a:t>hashTable</a:t>
            </a:r>
            <a:r>
              <a:rPr lang="en-US" sz="1800" b="0" i="1" dirty="0">
                <a:latin typeface="Courier New" panose="02070309020205020404" pitchFamily="49" charset="0"/>
                <a:ea typeface="Times New Roman" panose="02020603050405020304" pitchFamily="18" charset="0"/>
              </a:rPr>
              <a:t>[bucket];</a:t>
            </a:r>
          </a:p>
          <a:p>
            <a:pPr marL="0" marR="0" lvl="0" indent="0" rtl="0">
              <a:buNone/>
            </a:pPr>
            <a:r>
              <a:rPr lang="en-US" sz="1800" b="0" i="1" dirty="0">
                <a:latin typeface="Courier New" panose="02070309020205020404" pitchFamily="49" charset="0"/>
                <a:ea typeface="Times New Roman" panose="02020603050405020304" pitchFamily="18" charset="0"/>
              </a:rPr>
              <a:t>        used[bucket] = false;</a:t>
            </a:r>
          </a:p>
          <a:p>
            <a:pPr marL="0" marR="0" lvl="0" indent="0" rtl="0">
              <a:buNone/>
            </a:pPr>
            <a:r>
              <a:rPr lang="en-US" sz="1800" b="0" i="1" dirty="0">
                <a:latin typeface="Courier New" panose="02070309020205020404" pitchFamily="49" charset="0"/>
                <a:ea typeface="Times New Roman" panose="02020603050405020304" pitchFamily="18" charset="0"/>
              </a:rPr>
              <a:t>        gap</a:t>
            </a:r>
            <a:r>
              <a:rPr lang="ru-RU" sz="1800" b="0" i="1" dirty="0">
                <a:latin typeface="Courier New" panose="02070309020205020404" pitchFamily="49" charset="0"/>
                <a:ea typeface="Times New Roman" panose="02020603050405020304" pitchFamily="18" charset="0"/>
              </a:rPr>
              <a:t> = </a:t>
            </a:r>
            <a:r>
              <a:rPr lang="en-US" sz="1800" b="0" i="1" dirty="0">
                <a:latin typeface="Courier New" panose="02070309020205020404" pitchFamily="49" charset="0"/>
                <a:ea typeface="Times New Roman" panose="02020603050405020304" pitchFamily="18" charset="0"/>
              </a:rPr>
              <a:t>bucket</a:t>
            </a:r>
            <a:r>
              <a:rPr lang="ru-RU" sz="1800" b="0" i="1" dirty="0">
                <a:latin typeface="Courier New" panose="02070309020205020404" pitchFamily="49" charset="0"/>
                <a:ea typeface="Times New Roman" panose="02020603050405020304" pitchFamily="18" charset="0"/>
              </a:rPr>
              <a:t>;</a:t>
            </a:r>
          </a:p>
          <a:p>
            <a:pPr marL="0" marR="0" lvl="0" indent="0" rtl="0">
              <a:buNone/>
            </a:pPr>
            <a:r>
              <a:rPr lang="ru-RU" sz="1800" b="0" i="1" dirty="0">
                <a:latin typeface="Courier New" panose="02070309020205020404" pitchFamily="49" charset="0"/>
                <a:ea typeface="Times New Roman" panose="02020603050405020304" pitchFamily="18" charset="0"/>
              </a:rPr>
              <a:t>        </a:t>
            </a:r>
            <a:r>
              <a:rPr lang="en-US" sz="1800" b="0" i="1" dirty="0">
                <a:latin typeface="Courier New" panose="02070309020205020404" pitchFamily="49" charset="0"/>
                <a:ea typeface="Times New Roman" panose="02020603050405020304" pitchFamily="18" charset="0"/>
              </a:rPr>
              <a:t>bucket</a:t>
            </a:r>
            <a:r>
              <a:rPr lang="ru-RU" sz="1800" b="0" i="1" dirty="0">
                <a:latin typeface="Courier New" panose="02070309020205020404" pitchFamily="49" charset="0"/>
                <a:ea typeface="Times New Roman" panose="02020603050405020304" pitchFamily="18" charset="0"/>
              </a:rPr>
              <a:t>++;</a:t>
            </a:r>
          </a:p>
          <a:p>
            <a:pPr marL="0" marR="0" lvl="0" indent="0" rtl="0">
              <a:buNone/>
            </a:pPr>
            <a:r>
              <a:rPr lang="ru-RU" sz="1800" b="0" i="1" dirty="0">
                <a:latin typeface="Courier New" panose="02070309020205020404" pitchFamily="49" charset="0"/>
                <a:ea typeface="Times New Roman" panose="02020603050405020304" pitchFamily="18" charset="0"/>
              </a:rPr>
              <a:t>  </a:t>
            </a:r>
            <a:r>
              <a:rPr lang="ru-RU" sz="1800" b="0" i="1" dirty="0" smtClean="0">
                <a:latin typeface="Courier New" panose="02070309020205020404" pitchFamily="49" charset="0"/>
                <a:ea typeface="Times New Roman" panose="02020603050405020304" pitchFamily="18" charset="0"/>
              </a:rPr>
              <a:t>}}}}</a:t>
            </a:r>
            <a:endParaRPr lang="ru-RU" sz="1800" b="0" i="1" dirty="0">
              <a:latin typeface="Courier New" panose="02070309020205020404" pitchFamily="49" charset="0"/>
              <a:ea typeface="Times New Roman" panose="02020603050405020304" pitchFamily="18" charset="0"/>
            </a:endParaRPr>
          </a:p>
        </p:txBody>
      </p:sp>
    </p:spTree>
    <p:extLst>
      <p:ext uri="{BB962C8B-B14F-4D97-AF65-F5344CB8AC3E}">
        <p14:creationId xmlns:p14="http://schemas.microsoft.com/office/powerpoint/2010/main" val="39058243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752600"/>
            <a:ext cx="7620000" cy="2684511"/>
          </a:xfrm>
          <a:ln w="19050">
            <a:solidFill>
              <a:schemeClr val="tx2"/>
            </a:solidFill>
          </a:ln>
        </p:spPr>
        <p:txBody>
          <a:bodyPr>
            <a:normAutofit lnSpcReduction="10000"/>
          </a:bodyPr>
          <a:lstStyle/>
          <a:p>
            <a:pPr marL="0" marR="0" lvl="0" indent="0" rtl="0">
              <a:buNone/>
            </a:pPr>
            <a:r>
              <a:rPr lang="ru-RU" sz="1800" b="0" i="1" dirty="0">
                <a:latin typeface="Courier New" panose="02070309020205020404" pitchFamily="49" charset="0"/>
                <a:ea typeface="Times New Roman" panose="02020603050405020304" pitchFamily="18" charset="0"/>
              </a:rPr>
              <a:t>// функция вычисления расстояние от </a:t>
            </a:r>
            <a:r>
              <a:rPr lang="en-US" sz="1800" b="0" i="1" dirty="0">
                <a:latin typeface="Courier New" panose="02070309020205020404" pitchFamily="49" charset="0"/>
                <a:ea typeface="Times New Roman" panose="02020603050405020304" pitchFamily="18" charset="0"/>
              </a:rPr>
              <a:t>a</a:t>
            </a:r>
            <a:r>
              <a:rPr lang="ru-RU" sz="1800" b="0" i="1" dirty="0">
                <a:latin typeface="Courier New" panose="02070309020205020404" pitchFamily="49" charset="0"/>
                <a:ea typeface="Times New Roman" panose="02020603050405020304" pitchFamily="18" charset="0"/>
              </a:rPr>
              <a:t> до </a:t>
            </a:r>
            <a:r>
              <a:rPr lang="en-US" sz="1800" b="0" i="1" dirty="0">
                <a:latin typeface="Courier New" panose="02070309020205020404" pitchFamily="49" charset="0"/>
                <a:ea typeface="Times New Roman" panose="02020603050405020304" pitchFamily="18" charset="0"/>
              </a:rPr>
              <a:t>b</a:t>
            </a:r>
            <a:r>
              <a:rPr lang="ru-RU" sz="1800" b="0" i="1" dirty="0">
                <a:latin typeface="Courier New" panose="02070309020205020404" pitchFamily="49" charset="0"/>
                <a:ea typeface="Times New Roman" panose="02020603050405020304" pitchFamily="18" charset="0"/>
              </a:rPr>
              <a:t> </a:t>
            </a:r>
            <a:endParaRPr lang="ru-RU" sz="1800" b="0" i="1" dirty="0" smtClean="0">
              <a:latin typeface="Courier New" panose="02070309020205020404" pitchFamily="49" charset="0"/>
              <a:ea typeface="Times New Roman" panose="02020603050405020304" pitchFamily="18" charset="0"/>
            </a:endParaRPr>
          </a:p>
          <a:p>
            <a:pPr marL="0" marR="0" lvl="0" indent="0" rtl="0">
              <a:buNone/>
            </a:pPr>
            <a:r>
              <a:rPr lang="ru-RU" sz="1800" b="0" i="1" dirty="0" smtClean="0">
                <a:latin typeface="Courier New" panose="02070309020205020404" pitchFamily="49" charset="0"/>
                <a:ea typeface="Times New Roman" panose="02020603050405020304" pitchFamily="18" charset="0"/>
              </a:rPr>
              <a:t>(по </a:t>
            </a:r>
            <a:r>
              <a:rPr lang="ru-RU" sz="1800" b="0" i="1" dirty="0">
                <a:latin typeface="Courier New" panose="02070309020205020404" pitchFamily="49" charset="0"/>
                <a:ea typeface="Times New Roman" panose="02020603050405020304" pitchFamily="18" charset="0"/>
              </a:rPr>
              <a:t>часовой стрелке, слева направо) </a:t>
            </a:r>
            <a:endParaRPr lang="ru-RU" sz="1800" b="0" i="1" dirty="0" smtClean="0">
              <a:latin typeface="Courier New" panose="02070309020205020404" pitchFamily="49" charset="0"/>
              <a:ea typeface="Times New Roman" panose="02020603050405020304" pitchFamily="18" charset="0"/>
            </a:endParaRPr>
          </a:p>
          <a:p>
            <a:pPr marL="0" marR="0" lvl="0" indent="0" rtl="0">
              <a:buNone/>
            </a:pPr>
            <a:endParaRPr lang="ru-RU" sz="1800" b="0" i="1" dirty="0">
              <a:latin typeface="Courier New" panose="02070309020205020404" pitchFamily="49" charset="0"/>
              <a:ea typeface="Times New Roman" panose="02020603050405020304" pitchFamily="18" charset="0"/>
            </a:endParaRPr>
          </a:p>
          <a:p>
            <a:pPr marL="0" marR="0" lvl="0" indent="0" rtl="0">
              <a:buNone/>
            </a:pPr>
            <a:r>
              <a:rPr lang="en-US" sz="1800" b="0" i="1" dirty="0" err="1">
                <a:latin typeface="Courier New" panose="02070309020205020404" pitchFamily="49" charset="0"/>
                <a:ea typeface="Times New Roman" panose="02020603050405020304" pitchFamily="18" charset="0"/>
              </a:rPr>
              <a:t>int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dist</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hashTableIndex</a:t>
            </a:r>
            <a:r>
              <a:rPr lang="en-US" sz="1800" b="0" i="1" dirty="0">
                <a:latin typeface="Courier New" panose="02070309020205020404" pitchFamily="49" charset="0"/>
                <a:ea typeface="Times New Roman" panose="02020603050405020304" pitchFamily="18" charset="0"/>
              </a:rPr>
              <a:t> </a:t>
            </a:r>
            <a:r>
              <a:rPr lang="en-US" sz="1800" b="0" i="1" dirty="0" err="1">
                <a:latin typeface="Courier New" panose="02070309020205020404" pitchFamily="49" charset="0"/>
                <a:ea typeface="Times New Roman" panose="02020603050405020304" pitchFamily="18" charset="0"/>
              </a:rPr>
              <a:t>a,hashTableIndex</a:t>
            </a:r>
            <a:r>
              <a:rPr lang="en-US" sz="1800" b="0" i="1" dirty="0">
                <a:latin typeface="Courier New" panose="02070309020205020404" pitchFamily="49" charset="0"/>
                <a:ea typeface="Times New Roman" panose="02020603050405020304" pitchFamily="18" charset="0"/>
              </a:rPr>
              <a:t> b</a:t>
            </a:r>
            <a:r>
              <a:rPr lang="en-US" sz="1800" b="0" i="1" dirty="0" smtClean="0">
                <a:latin typeface="Courier New" panose="02070309020205020404" pitchFamily="49" charset="0"/>
                <a:ea typeface="Times New Roman" panose="02020603050405020304" pitchFamily="18" charset="0"/>
              </a:rPr>
              <a:t>)</a:t>
            </a:r>
            <a:endParaRPr lang="ru-RU" sz="1800" b="0" i="1" dirty="0" smtClean="0">
              <a:latin typeface="Courier New" panose="02070309020205020404" pitchFamily="49" charset="0"/>
              <a:ea typeface="Times New Roman" panose="02020603050405020304" pitchFamily="18" charset="0"/>
            </a:endParaRPr>
          </a:p>
          <a:p>
            <a:pPr marL="0" marR="0" lvl="0" indent="0" rtl="0">
              <a:buNone/>
            </a:pPr>
            <a:r>
              <a:rPr lang="en-US" sz="1800" b="0" i="1" dirty="0" smtClean="0">
                <a:latin typeface="Courier New" panose="02070309020205020404" pitchFamily="49" charset="0"/>
                <a:ea typeface="Times New Roman" panose="02020603050405020304" pitchFamily="18" charset="0"/>
              </a:rPr>
              <a:t>{</a:t>
            </a:r>
            <a:endParaRPr lang="en-US" sz="1800" b="0" i="1" dirty="0">
              <a:latin typeface="Courier New" panose="02070309020205020404" pitchFamily="49" charset="0"/>
              <a:ea typeface="Times New Roman" panose="02020603050405020304" pitchFamily="18" charset="0"/>
            </a:endParaRPr>
          </a:p>
          <a:p>
            <a:pPr marL="0" marR="0" lvl="0" indent="0" rtl="0">
              <a:buNone/>
            </a:pPr>
            <a:r>
              <a:rPr lang="en-US" sz="1800" b="0" i="1" dirty="0">
                <a:latin typeface="Courier New" panose="02070309020205020404" pitchFamily="49" charset="0"/>
                <a:ea typeface="Times New Roman" panose="02020603050405020304" pitchFamily="18" charset="0"/>
              </a:rPr>
              <a:t>  return (b - a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 % </a:t>
            </a:r>
            <a:r>
              <a:rPr lang="en-US" sz="1800" b="0" i="1" dirty="0" err="1">
                <a:latin typeface="Courier New" panose="02070309020205020404" pitchFamily="49" charset="0"/>
                <a:ea typeface="Times New Roman" panose="02020603050405020304" pitchFamily="18" charset="0"/>
              </a:rPr>
              <a:t>hashTableSize</a:t>
            </a:r>
            <a:r>
              <a:rPr lang="en-US" sz="1800" b="0" i="1" dirty="0">
                <a:latin typeface="Courier New" panose="02070309020205020404" pitchFamily="49" charset="0"/>
                <a:ea typeface="Times New Roman" panose="02020603050405020304" pitchFamily="18" charset="0"/>
              </a:rPr>
              <a:t>;</a:t>
            </a:r>
          </a:p>
          <a:p>
            <a:pPr marL="0" marR="0" lvl="0" indent="0" rtl="0">
              <a:buNone/>
            </a:pPr>
            <a:r>
              <a:rPr lang="ru-RU" sz="1800" b="0" i="1" dirty="0">
                <a:latin typeface="Courier New" panose="02070309020205020404" pitchFamily="49" charset="0"/>
                <a:ea typeface="Times New Roman" panose="02020603050405020304" pitchFamily="18" charset="0"/>
              </a:rPr>
              <a:t>}</a:t>
            </a:r>
          </a:p>
        </p:txBody>
      </p:sp>
    </p:spTree>
    <p:extLst>
      <p:ext uri="{BB962C8B-B14F-4D97-AF65-F5344CB8AC3E}">
        <p14:creationId xmlns:p14="http://schemas.microsoft.com/office/powerpoint/2010/main" val="33295124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260648"/>
            <a:ext cx="8640960" cy="6336704"/>
          </a:xfrm>
        </p:spPr>
        <p:txBody>
          <a:bodyPr>
            <a:noAutofit/>
          </a:bodyPr>
          <a:lstStyle/>
          <a:p>
            <a:pPr marL="0" marR="0" lvl="0" indent="0" rtl="0">
              <a:buNone/>
            </a:pPr>
            <a:r>
              <a:rPr lang="ru-RU" b="0" i="0" u="none" strike="noStrike" baseline="0" dirty="0" smtClean="0">
                <a:solidFill>
                  <a:prstClr val="black"/>
                </a:solidFill>
                <a:latin typeface="Times New Roman"/>
              </a:rPr>
              <a:t>   До сих пор рассматривались способы поиска в таблице по ключам, позволяющим однозначно идентифицировать запись. Такие ключи называются первичными. Возможен вариант организации таблицы, при котором отдельный ключ не позволяет однозначно идентифицировать запись. Такая ситуация часто встречается в базах данных. Идентификация записи осуществляется по некоторой совокупности ключей. Ключи, не позволяющие однозначно идентифицировать запись в таблице, называются вторичными ключами. Даже при наличии первичного ключа, для поиска записи могут быть использованы вторичные.</a:t>
            </a:r>
          </a:p>
          <a:p>
            <a:pPr marL="0" marR="0" lvl="0" indent="0" rtl="0">
              <a:buNone/>
            </a:pPr>
            <a:r>
              <a:rPr lang="ru-RU" b="0" i="0" u="none" strike="noStrike" baseline="0" dirty="0" smtClean="0">
                <a:solidFill>
                  <a:prstClr val="black"/>
                </a:solidFill>
                <a:latin typeface="Times New Roman"/>
              </a:rPr>
              <a:t>   Идея хеширования впервые была высказана Г.П. Ланом при создании внутреннего меморандума</a:t>
            </a:r>
            <a:r>
              <a:rPr lang="ru-RU" b="0" i="0" u="none" strike="noStrike" baseline="0" dirty="0" smtClean="0">
                <a:solidFill>
                  <a:schemeClr val="tx2"/>
                </a:solidFill>
                <a:latin typeface="Times New Roman"/>
              </a:rPr>
              <a:t> IBM</a:t>
            </a:r>
            <a:r>
              <a:rPr lang="ru-RU" b="0" i="0" u="none" strike="noStrike" baseline="0" dirty="0" smtClean="0">
                <a:solidFill>
                  <a:prstClr val="black"/>
                </a:solidFill>
                <a:latin typeface="Times New Roman"/>
              </a:rPr>
              <a:t> в январе </a:t>
            </a:r>
            <a:r>
              <a:rPr lang="ru-RU" b="0" i="0" u="none" strike="noStrike" baseline="0" dirty="0" smtClean="0">
                <a:solidFill>
                  <a:schemeClr val="tx2"/>
                </a:solidFill>
                <a:latin typeface="Times New Roman"/>
              </a:rPr>
              <a:t>1953</a:t>
            </a:r>
            <a:r>
              <a:rPr lang="ru-RU" b="0" i="0" u="none" strike="noStrike" baseline="0" dirty="0" smtClean="0">
                <a:solidFill>
                  <a:prstClr val="black"/>
                </a:solidFill>
                <a:latin typeface="Times New Roman"/>
              </a:rPr>
              <a:t> г. с предложением использовать для разрешения коллизий метод цепочек. Примерно в это же время другой сотрудник</a:t>
            </a:r>
            <a:r>
              <a:rPr lang="ru-RU" b="0" i="0" u="none" strike="noStrike" baseline="0" dirty="0" smtClean="0">
                <a:solidFill>
                  <a:schemeClr val="tx2"/>
                </a:solidFill>
                <a:latin typeface="Times New Roman"/>
              </a:rPr>
              <a:t> IBM</a:t>
            </a:r>
            <a:r>
              <a:rPr lang="ru-RU" b="0" i="0" u="none" strike="noStrike" baseline="0" dirty="0" smtClean="0">
                <a:solidFill>
                  <a:prstClr val="black"/>
                </a:solidFill>
                <a:latin typeface="Times New Roman"/>
              </a:rPr>
              <a:t>, </a:t>
            </a:r>
            <a:r>
              <a:rPr lang="ru-RU" b="0" i="0" u="none" strike="noStrike" baseline="0" dirty="0" err="1" smtClean="0">
                <a:solidFill>
                  <a:prstClr val="black"/>
                </a:solidFill>
                <a:latin typeface="Times New Roman"/>
              </a:rPr>
              <a:t>Жини</a:t>
            </a:r>
            <a:r>
              <a:rPr lang="ru-RU" b="0" i="0" u="none" strike="noStrike" baseline="0" dirty="0" smtClean="0">
                <a:solidFill>
                  <a:prstClr val="black"/>
                </a:solidFill>
                <a:latin typeface="Times New Roman"/>
              </a:rPr>
              <a:t> Амдал, высказала идею использования открытой линейной адресации. В открытой печати хеширование впервые было описано Арнольдом </a:t>
            </a:r>
            <a:r>
              <a:rPr lang="ru-RU" b="0" i="0" u="none" strike="noStrike" baseline="0" dirty="0" err="1" smtClean="0">
                <a:solidFill>
                  <a:prstClr val="black"/>
                </a:solidFill>
                <a:latin typeface="Times New Roman"/>
              </a:rPr>
              <a:t>Думи</a:t>
            </a:r>
            <a:r>
              <a:rPr lang="ru-RU" b="0" i="0" u="none" strike="noStrike" baseline="0" dirty="0" smtClean="0">
                <a:solidFill>
                  <a:prstClr val="black"/>
                </a:solidFill>
                <a:latin typeface="Times New Roman"/>
              </a:rPr>
              <a:t> (</a:t>
            </a:r>
            <a:r>
              <a:rPr lang="ru-RU" b="0" i="0" u="none" strike="noStrike" baseline="0" dirty="0" smtClean="0">
                <a:solidFill>
                  <a:schemeClr val="tx2"/>
                </a:solidFill>
                <a:latin typeface="Times New Roman"/>
              </a:rPr>
              <a:t>1956</a:t>
            </a:r>
            <a:r>
              <a:rPr lang="ru-RU" b="0" i="0" u="none" strike="noStrike" baseline="0" dirty="0" smtClean="0">
                <a:solidFill>
                  <a:prstClr val="black"/>
                </a:solidFill>
                <a:latin typeface="Times New Roman"/>
              </a:rPr>
              <a:t> год), указавшим, что в качестве </a:t>
            </a:r>
            <a:r>
              <a:rPr lang="ru-RU" b="0" i="0" u="none" strike="noStrike" baseline="0" dirty="0" err="1" smtClean="0">
                <a:solidFill>
                  <a:prstClr val="black"/>
                </a:solidFill>
                <a:latin typeface="Times New Roman"/>
              </a:rPr>
              <a:t>хеш</a:t>
            </a:r>
            <a:r>
              <a:rPr lang="ru-RU" b="0" i="0" u="none" strike="noStrike" baseline="0" dirty="0" smtClean="0">
                <a:solidFill>
                  <a:prstClr val="black"/>
                </a:solidFill>
                <a:latin typeface="Times New Roman"/>
              </a:rPr>
              <a:t>-адреса удобно использовать остаток от деления на простое число. А. </a:t>
            </a:r>
            <a:r>
              <a:rPr lang="ru-RU" b="0" i="0" u="none" strike="noStrike" baseline="0" dirty="0" err="1" smtClean="0">
                <a:solidFill>
                  <a:prstClr val="black"/>
                </a:solidFill>
                <a:latin typeface="Times New Roman"/>
              </a:rPr>
              <a:t>Думи</a:t>
            </a:r>
            <a:r>
              <a:rPr lang="ru-RU" b="0" i="0" u="none" strike="noStrike" baseline="0" dirty="0" smtClean="0">
                <a:solidFill>
                  <a:prstClr val="black"/>
                </a:solidFill>
                <a:latin typeface="Times New Roman"/>
              </a:rPr>
              <a:t> описывал метод цепочек для разрешения коллизий, но не говорил об открытой адресации. Подход к хешированию, отличный от метода цепочек, был предложен А.П. Ершовым (</a:t>
            </a:r>
            <a:r>
              <a:rPr lang="ru-RU" b="0" i="0" u="none" strike="noStrike" baseline="0" dirty="0" smtClean="0">
                <a:solidFill>
                  <a:schemeClr val="tx2"/>
                </a:solidFill>
                <a:latin typeface="Times New Roman"/>
              </a:rPr>
              <a:t>1957 </a:t>
            </a:r>
            <a:r>
              <a:rPr lang="ru-RU" b="0" i="0" u="none" strike="noStrike" baseline="0" dirty="0" smtClean="0">
                <a:solidFill>
                  <a:prstClr val="black"/>
                </a:solidFill>
                <a:latin typeface="Times New Roman"/>
              </a:rPr>
              <a:t>год), который разработал и описал метод линейной открытой адресации.</a:t>
            </a:r>
          </a:p>
        </p:txBody>
      </p:sp>
    </p:spTree>
    <p:extLst>
      <p:ext uri="{BB962C8B-B14F-4D97-AF65-F5344CB8AC3E}">
        <p14:creationId xmlns:p14="http://schemas.microsoft.com/office/powerpoint/2010/main" val="1573671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332656"/>
            <a:ext cx="8496944" cy="6192688"/>
          </a:xfrm>
        </p:spPr>
        <p:txBody>
          <a:bodyPr>
            <a:noAutofit/>
          </a:bodyPr>
          <a:lstStyle/>
          <a:p>
            <a:pPr marL="0" indent="0">
              <a:buNone/>
            </a:pPr>
            <a:r>
              <a:rPr lang="ru-RU" b="0" i="0" u="none" strike="noStrike" baseline="0" dirty="0" smtClean="0">
                <a:solidFill>
                  <a:prstClr val="black"/>
                </a:solidFill>
                <a:latin typeface="Times New Roman"/>
              </a:rPr>
              <a:t>   </a:t>
            </a:r>
            <a:r>
              <a:rPr lang="ru-RU" i="0" u="none" strike="noStrike" baseline="0" dirty="0" smtClean="0">
                <a:solidFill>
                  <a:prstClr val="black"/>
                </a:solidFill>
                <a:latin typeface="Times New Roman"/>
              </a:rPr>
              <a:t>Хеш-таблица</a:t>
            </a:r>
            <a:r>
              <a:rPr lang="ru-RU" b="0" i="0" u="none" strike="noStrike" baseline="0" dirty="0" smtClean="0">
                <a:solidFill>
                  <a:prstClr val="black"/>
                </a:solidFill>
                <a:latin typeface="Times New Roman"/>
              </a:rPr>
              <a:t> – это </a:t>
            </a:r>
            <a:r>
              <a:rPr lang="ru-RU" b="0" i="1" u="none" strike="noStrike" baseline="0" dirty="0" smtClean="0">
                <a:solidFill>
                  <a:prstClr val="black"/>
                </a:solidFill>
                <a:latin typeface="Times New Roman"/>
              </a:rPr>
              <a:t>структура данных</a:t>
            </a:r>
            <a:r>
              <a:rPr lang="ru-RU" b="0" i="0" u="none" strike="noStrike" baseline="0" dirty="0" smtClean="0">
                <a:solidFill>
                  <a:prstClr val="black"/>
                </a:solidFill>
                <a:latin typeface="Times New Roman"/>
              </a:rPr>
              <a:t>, реализующая </a:t>
            </a:r>
            <a:r>
              <a:rPr lang="ru-RU" b="0" i="1" u="none" strike="noStrike" baseline="0" dirty="0" smtClean="0">
                <a:solidFill>
                  <a:prstClr val="black"/>
                </a:solidFill>
                <a:latin typeface="Times New Roman"/>
              </a:rPr>
              <a:t>интерфейс </a:t>
            </a:r>
            <a:r>
              <a:rPr lang="ru-RU" b="0" i="0" u="none" strike="noStrike" baseline="0" dirty="0" smtClean="0">
                <a:solidFill>
                  <a:prstClr val="black"/>
                </a:solidFill>
                <a:latin typeface="Times New Roman"/>
              </a:rPr>
              <a:t>ассоциативного массива, то есть она позволяет хранить пары вида "</a:t>
            </a:r>
            <a:r>
              <a:rPr lang="ru-RU" b="0" i="1" u="none" strike="noStrike" baseline="0" dirty="0" smtClean="0">
                <a:solidFill>
                  <a:prstClr val="black"/>
                </a:solidFill>
                <a:latin typeface="Times New Roman"/>
              </a:rPr>
              <a:t>ключ</a:t>
            </a:r>
            <a:r>
              <a:rPr lang="ru-RU" b="0" i="0" u="none" strike="noStrike" baseline="0" dirty="0" smtClean="0">
                <a:solidFill>
                  <a:prstClr val="black"/>
                </a:solidFill>
                <a:latin typeface="Times New Roman"/>
              </a:rPr>
              <a:t>-</a:t>
            </a:r>
            <a:r>
              <a:rPr lang="ru-RU" b="0" i="1" u="none" strike="noStrike" baseline="0" dirty="0" smtClean="0">
                <a:solidFill>
                  <a:prstClr val="black"/>
                </a:solidFill>
                <a:latin typeface="Times New Roman"/>
              </a:rPr>
              <a:t>значение</a:t>
            </a:r>
            <a:r>
              <a:rPr lang="ru-RU" b="0" i="0" u="none" strike="noStrike" baseline="0" dirty="0" smtClean="0">
                <a:solidFill>
                  <a:prstClr val="black"/>
                </a:solidFill>
                <a:latin typeface="Times New Roman"/>
              </a:rPr>
              <a:t>" и выполнять три </a:t>
            </a:r>
            <a:r>
              <a:rPr lang="ru-RU" b="0" i="1" u="none" strike="noStrike" baseline="0" dirty="0" smtClean="0">
                <a:solidFill>
                  <a:prstClr val="black"/>
                </a:solidFill>
                <a:latin typeface="Times New Roman"/>
              </a:rPr>
              <a:t>операции</a:t>
            </a:r>
            <a:r>
              <a:rPr lang="ru-RU" b="0" i="0" u="none" strike="noStrike" baseline="0" dirty="0" smtClean="0">
                <a:solidFill>
                  <a:prstClr val="black"/>
                </a:solidFill>
                <a:latin typeface="Times New Roman"/>
              </a:rPr>
              <a:t>: операцию добавления новой пары, операцию поиска и операцию удаления пары по ключу. Хеш-таблица является массивом, формируемым в </a:t>
            </a:r>
            <a:r>
              <a:rPr lang="ru-RU" b="0" i="0" u="none" strike="noStrike" baseline="0" dirty="0" err="1" smtClean="0">
                <a:solidFill>
                  <a:prstClr val="black"/>
                </a:solidFill>
                <a:latin typeface="Times New Roman"/>
              </a:rPr>
              <a:t>определенном</a:t>
            </a:r>
            <a:r>
              <a:rPr lang="ru-RU" b="0" i="0" u="none" strike="noStrike" baseline="0" dirty="0" smtClean="0">
                <a:solidFill>
                  <a:prstClr val="black"/>
                </a:solidFill>
                <a:latin typeface="Times New Roman"/>
              </a:rPr>
              <a:t> порядке </a:t>
            </a:r>
            <a:r>
              <a:rPr lang="ru-RU" i="1" u="none" strike="noStrike" baseline="0" dirty="0" smtClean="0">
                <a:solidFill>
                  <a:prstClr val="black"/>
                </a:solidFill>
                <a:latin typeface="Times New Roman"/>
              </a:rPr>
              <a:t>хеш-функцией</a:t>
            </a:r>
            <a:r>
              <a:rPr lang="ru-RU" b="0" i="0" u="none" strike="noStrike" baseline="0" dirty="0" smtClean="0">
                <a:solidFill>
                  <a:prstClr val="black"/>
                </a:solidFill>
                <a:latin typeface="Times New Roman"/>
              </a:rPr>
              <a:t>.</a:t>
            </a:r>
          </a:p>
          <a:p>
            <a:pPr marL="0" marR="0" lvl="0" indent="0" rtl="0">
              <a:buNone/>
            </a:pPr>
            <a:r>
              <a:rPr lang="ru-RU" b="0" i="0" u="none" strike="noStrike" baseline="0" dirty="0" smtClean="0">
                <a:solidFill>
                  <a:prstClr val="black"/>
                </a:solidFill>
                <a:latin typeface="Times New Roman"/>
              </a:rPr>
              <a:t>    Принято считать, что хорошей, с точки зрения практического применения, является такая </a:t>
            </a:r>
            <a:r>
              <a:rPr lang="ru-RU" b="0" i="1" u="none" strike="noStrike" baseline="0" dirty="0" smtClean="0">
                <a:solidFill>
                  <a:prstClr val="black"/>
                </a:solidFill>
                <a:latin typeface="Times New Roman"/>
              </a:rPr>
              <a:t>хеш-функция</a:t>
            </a:r>
            <a:r>
              <a:rPr lang="ru-RU" b="0" i="0" u="none" strike="noStrike" baseline="0" dirty="0" smtClean="0">
                <a:solidFill>
                  <a:prstClr val="black"/>
                </a:solidFill>
                <a:latin typeface="Times New Roman"/>
              </a:rPr>
              <a:t>, которая удовлетворяет следующим условиям:</a:t>
            </a:r>
          </a:p>
          <a:p>
            <a:pPr marL="800100" lvl="1" indent="-342900"/>
            <a:r>
              <a:rPr lang="ru-RU" b="0" i="0" u="none" strike="noStrike" baseline="0" dirty="0" smtClean="0">
                <a:solidFill>
                  <a:prstClr val="black"/>
                </a:solidFill>
                <a:latin typeface="Times New Roman"/>
              </a:rPr>
              <a:t>функция должна быть простой с вычислительной точки зрения;</a:t>
            </a:r>
          </a:p>
          <a:p>
            <a:pPr marL="800100" lvl="1" indent="-342900"/>
            <a:r>
              <a:rPr lang="ru-RU" b="0" i="0" u="none" strike="noStrike" baseline="0" dirty="0" smtClean="0">
                <a:solidFill>
                  <a:prstClr val="black"/>
                </a:solidFill>
                <a:latin typeface="Times New Roman"/>
              </a:rPr>
              <a:t>функция должна распределять ключи в хеш-таблице наиболее равномерно; </a:t>
            </a:r>
          </a:p>
          <a:p>
            <a:pPr marL="800100" lvl="1" indent="-342900"/>
            <a:r>
              <a:rPr lang="ru-RU" b="0" i="0" u="none" strike="noStrike" baseline="0" dirty="0" smtClean="0">
                <a:solidFill>
                  <a:prstClr val="black"/>
                </a:solidFill>
                <a:latin typeface="Times New Roman"/>
              </a:rPr>
              <a:t>функция не должна отображать какую-либо связь между значениями ключей в связь между значениями адресов;</a:t>
            </a:r>
          </a:p>
          <a:p>
            <a:pPr marL="800100" lvl="1" indent="-342900"/>
            <a:r>
              <a:rPr lang="ru-RU" b="0" i="0" u="none" strike="noStrike" baseline="0" dirty="0" smtClean="0">
                <a:solidFill>
                  <a:prstClr val="black"/>
                </a:solidFill>
                <a:latin typeface="Times New Roman"/>
              </a:rPr>
              <a:t>функция должна минимизировать число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 то есть ситуаций, когда разным ключам соответствует одно значение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(ключи в этом случае называются </a:t>
            </a:r>
            <a:r>
              <a:rPr lang="ru-RU" b="0" i="1" u="none" strike="noStrike" baseline="0" dirty="0" smtClean="0">
                <a:solidFill>
                  <a:prstClr val="black"/>
                </a:solidFill>
                <a:latin typeface="Times New Roman"/>
              </a:rPr>
              <a:t>синонимами</a:t>
            </a:r>
            <a:r>
              <a:rPr lang="ru-RU" b="0" i="0" u="none" strike="noStrike" baseline="0" dirty="0" smtClean="0">
                <a:solidFill>
                  <a:prstClr val="black"/>
                </a:solidFill>
                <a:latin typeface="Times New Roman"/>
              </a:rPr>
              <a:t> ).</a:t>
            </a:r>
          </a:p>
          <a:p>
            <a:pPr marL="0" marR="0" lvl="0" indent="0" rtl="0">
              <a:buNone/>
            </a:pPr>
            <a:r>
              <a:rPr lang="ru-RU" b="0" i="0" u="none" strike="noStrike" baseline="0" dirty="0" smtClean="0">
                <a:solidFill>
                  <a:prstClr val="black"/>
                </a:solidFill>
                <a:latin typeface="Times New Roman"/>
              </a:rPr>
              <a:t>   При этом первое свойство хорошей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зависит от характеристик компьютера, а второе – от значений данных.</a:t>
            </a:r>
          </a:p>
        </p:txBody>
      </p:sp>
    </p:spTree>
    <p:extLst>
      <p:ext uri="{BB962C8B-B14F-4D97-AF65-F5344CB8AC3E}">
        <p14:creationId xmlns:p14="http://schemas.microsoft.com/office/powerpoint/2010/main" val="2213094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116632"/>
            <a:ext cx="3456384" cy="522312"/>
          </a:xfrm>
        </p:spPr>
        <p:txBody>
          <a:bodyPr>
            <a:normAutofit/>
          </a:bodyPr>
          <a:lstStyle/>
          <a:p>
            <a:pPr marR="0" rtl="0"/>
            <a:r>
              <a:rPr lang="ru-RU" sz="2400" b="0" i="0" u="none" strike="noStrike" kern="1800" baseline="0" dirty="0" smtClean="0">
                <a:latin typeface="Times New Roman"/>
              </a:rPr>
              <a:t>Ключевые термины</a:t>
            </a:r>
          </a:p>
        </p:txBody>
      </p:sp>
      <p:sp>
        <p:nvSpPr>
          <p:cNvPr id="3" name="Текст 2"/>
          <p:cNvSpPr>
            <a:spLocks noGrp="1"/>
          </p:cNvSpPr>
          <p:nvPr>
            <p:ph type="body" idx="1"/>
          </p:nvPr>
        </p:nvSpPr>
        <p:spPr>
          <a:xfrm>
            <a:off x="179512" y="620688"/>
            <a:ext cx="8712968" cy="5517232"/>
          </a:xfrm>
        </p:spPr>
        <p:txBody>
          <a:bodyPr>
            <a:noAutofit/>
          </a:bodyPr>
          <a:lstStyle/>
          <a:p>
            <a:pPr marL="0" marR="0" lvl="0" indent="0" rtl="0">
              <a:spcBef>
                <a:spcPts val="0"/>
              </a:spcBef>
              <a:spcAft>
                <a:spcPts val="0"/>
              </a:spcAft>
              <a:buNone/>
            </a:pPr>
            <a:r>
              <a:rPr lang="ru-RU" b="0" i="1" u="none" strike="noStrike" baseline="0" dirty="0" smtClean="0">
                <a:solidFill>
                  <a:prstClr val="black"/>
                </a:solidFill>
                <a:latin typeface="Times New Roman"/>
              </a:rPr>
              <a:t>Закрытое хеширование </a:t>
            </a:r>
            <a:r>
              <a:rPr lang="ru-RU" b="0" i="0" u="none" strike="noStrike" baseline="0" dirty="0" smtClean="0">
                <a:solidFill>
                  <a:prstClr val="black"/>
                </a:solidFill>
                <a:latin typeface="Times New Roman"/>
              </a:rPr>
              <a:t>или</a:t>
            </a:r>
            <a:r>
              <a:rPr lang="ru-RU" b="0" i="1" u="none" strike="noStrike" baseline="0" dirty="0" smtClean="0">
                <a:solidFill>
                  <a:prstClr val="black"/>
                </a:solidFill>
                <a:latin typeface="Times New Roman"/>
              </a:rPr>
              <a:t> Метод открытой адресации</a:t>
            </a:r>
            <a:r>
              <a:rPr lang="ru-RU" b="0" i="0" u="none" strike="noStrike" baseline="0" dirty="0" smtClean="0">
                <a:solidFill>
                  <a:prstClr val="black"/>
                </a:solidFill>
                <a:latin typeface="Times New Roman"/>
              </a:rPr>
              <a:t> – это технология разрешения коллизий, которая предполагает хранение записей в самой хеш-таблице.</a:t>
            </a:r>
          </a:p>
          <a:p>
            <a:pPr marL="0" marR="0" lvl="0" indent="0" rtl="0">
              <a:spcBef>
                <a:spcPts val="0"/>
              </a:spcBef>
              <a:spcAft>
                <a:spcPts val="0"/>
              </a:spcAft>
              <a:buNone/>
            </a:pPr>
            <a:r>
              <a:rPr lang="ru-RU" b="0" i="1" u="none" strike="noStrike" baseline="0" dirty="0" smtClean="0">
                <a:solidFill>
                  <a:prstClr val="black"/>
                </a:solidFill>
                <a:latin typeface="Times New Roman"/>
              </a:rPr>
              <a:t>   Коллизия</a:t>
            </a:r>
            <a:r>
              <a:rPr lang="ru-RU" b="0" i="0" u="none" strike="noStrike" baseline="0" dirty="0" smtClean="0">
                <a:solidFill>
                  <a:prstClr val="black"/>
                </a:solidFill>
                <a:latin typeface="Times New Roman"/>
              </a:rPr>
              <a:t> – это ситуация, когда разным ключам соответствует одно значение хеш-функции.</a:t>
            </a:r>
          </a:p>
          <a:p>
            <a:pPr marL="0" marR="0" lvl="0" indent="0" rtl="0">
              <a:spcBef>
                <a:spcPts val="0"/>
              </a:spcBef>
              <a:spcAft>
                <a:spcPts val="0"/>
              </a:spcAft>
              <a:buNone/>
            </a:pPr>
            <a:r>
              <a:rPr lang="ru-RU" b="0" i="1" u="none" strike="noStrike" baseline="0" dirty="0" smtClean="0">
                <a:solidFill>
                  <a:prstClr val="black"/>
                </a:solidFill>
                <a:latin typeface="Times New Roman"/>
              </a:rPr>
              <a:t>   Коэффициент заполнения хеш-таблицы</a:t>
            </a:r>
            <a:r>
              <a:rPr lang="ru-RU" b="0" i="0" u="none" strike="noStrike" baseline="0" dirty="0" smtClean="0">
                <a:solidFill>
                  <a:prstClr val="black"/>
                </a:solidFill>
                <a:latin typeface="Times New Roman"/>
              </a:rPr>
              <a:t> – это количество хранимых элементов массива, </a:t>
            </a:r>
            <a:r>
              <a:rPr lang="ru-RU" b="0" i="0" u="none" strike="noStrike" baseline="0" dirty="0" err="1" smtClean="0">
                <a:solidFill>
                  <a:prstClr val="black"/>
                </a:solidFill>
                <a:latin typeface="Times New Roman"/>
              </a:rPr>
              <a:t>деленное</a:t>
            </a:r>
            <a:r>
              <a:rPr lang="ru-RU" b="0" i="0" u="none" strike="noStrike" baseline="0" dirty="0" smtClean="0">
                <a:solidFill>
                  <a:prstClr val="black"/>
                </a:solidFill>
                <a:latin typeface="Times New Roman"/>
              </a:rPr>
              <a:t> на число возможных значений хеш-функции.</a:t>
            </a:r>
          </a:p>
          <a:p>
            <a:pPr marL="0" marR="0" lvl="0" indent="0" rtl="0">
              <a:spcBef>
                <a:spcPts val="0"/>
              </a:spcBef>
              <a:spcAft>
                <a:spcPts val="0"/>
              </a:spcAft>
              <a:buNone/>
            </a:pPr>
            <a:r>
              <a:rPr lang="ru-RU" b="0" i="1" u="none" strike="noStrike" baseline="0" dirty="0" smtClean="0">
                <a:solidFill>
                  <a:prstClr val="black"/>
                </a:solidFill>
                <a:latin typeface="Times New Roman"/>
              </a:rPr>
              <a:t>   Открытое хеширование</a:t>
            </a:r>
            <a:r>
              <a:rPr lang="ru-RU" b="0" i="0" u="none" strike="noStrike" baseline="0" dirty="0" smtClean="0">
                <a:solidFill>
                  <a:prstClr val="black"/>
                </a:solidFill>
                <a:latin typeface="Times New Roman"/>
              </a:rPr>
              <a:t> или </a:t>
            </a:r>
            <a:r>
              <a:rPr lang="ru-RU" b="0" i="1" u="none" strike="noStrike" baseline="0" dirty="0" smtClean="0">
                <a:solidFill>
                  <a:prstClr val="black"/>
                </a:solidFill>
                <a:latin typeface="Times New Roman"/>
              </a:rPr>
              <a:t>Метод цепочек</a:t>
            </a:r>
            <a:r>
              <a:rPr lang="ru-RU" b="0" i="0" u="none" strike="noStrike" baseline="0" dirty="0" smtClean="0">
                <a:solidFill>
                  <a:prstClr val="black"/>
                </a:solidFill>
                <a:latin typeface="Times New Roman"/>
              </a:rPr>
              <a:t> – это технология разрешения коллизий, которая состоит в том, что элементы множества с равными </a:t>
            </a:r>
            <a:r>
              <a:rPr lang="ru-RU" b="0" i="0" u="none" strike="noStrike" baseline="0" dirty="0" err="1" smtClean="0">
                <a:solidFill>
                  <a:prstClr val="black"/>
                </a:solidFill>
                <a:latin typeface="Times New Roman"/>
              </a:rPr>
              <a:t>хеш</a:t>
            </a:r>
            <a:r>
              <a:rPr lang="ru-RU" b="0" i="0" u="none" strike="noStrike" baseline="0" dirty="0" smtClean="0">
                <a:solidFill>
                  <a:prstClr val="black"/>
                </a:solidFill>
                <a:latin typeface="Times New Roman"/>
              </a:rPr>
              <a:t>-значениями связываются в цепочку-список.</a:t>
            </a:r>
          </a:p>
          <a:p>
            <a:pPr marL="0" marR="0" lvl="0" indent="0" rtl="0">
              <a:spcBef>
                <a:spcPts val="0"/>
              </a:spcBef>
              <a:spcAft>
                <a:spcPts val="0"/>
              </a:spcAft>
              <a:buNone/>
            </a:pPr>
            <a:r>
              <a:rPr lang="ru-RU" b="0" i="1" u="none" strike="noStrike" baseline="0" dirty="0" smtClean="0">
                <a:solidFill>
                  <a:prstClr val="black"/>
                </a:solidFill>
                <a:latin typeface="Times New Roman"/>
              </a:rPr>
              <a:t>Хеширование</a:t>
            </a:r>
            <a:r>
              <a:rPr lang="ru-RU" b="0" i="0" u="none" strike="noStrike" baseline="0" dirty="0" smtClean="0">
                <a:solidFill>
                  <a:prstClr val="black"/>
                </a:solidFill>
                <a:latin typeface="Times New Roman"/>
              </a:rPr>
              <a:t> – это преобразование входного массива данных </a:t>
            </a:r>
            <a:r>
              <a:rPr lang="ru-RU" b="0" i="0" u="none" strike="noStrike" baseline="0" dirty="0" err="1" smtClean="0">
                <a:solidFill>
                  <a:prstClr val="black"/>
                </a:solidFill>
                <a:latin typeface="Times New Roman"/>
              </a:rPr>
              <a:t>определенного</a:t>
            </a:r>
            <a:r>
              <a:rPr lang="ru-RU" b="0" i="0" u="none" strike="noStrike" baseline="0" dirty="0" smtClean="0">
                <a:solidFill>
                  <a:prstClr val="black"/>
                </a:solidFill>
                <a:latin typeface="Times New Roman"/>
              </a:rPr>
              <a:t> типа и произвольной длины в выходную битовую строку фиксированной длины.</a:t>
            </a:r>
          </a:p>
          <a:p>
            <a:pPr marL="0" marR="0" lvl="0" indent="0" rtl="0">
              <a:spcBef>
                <a:spcPts val="0"/>
              </a:spcBef>
              <a:spcAft>
                <a:spcPts val="0"/>
              </a:spcAft>
              <a:buNone/>
            </a:pPr>
            <a:r>
              <a:rPr lang="ru-RU" b="0" i="1" u="none" strike="noStrike" baseline="0" dirty="0" smtClean="0">
                <a:solidFill>
                  <a:prstClr val="black"/>
                </a:solidFill>
                <a:latin typeface="Times New Roman"/>
              </a:rPr>
              <a:t>   Хеш-таблица</a:t>
            </a:r>
            <a:r>
              <a:rPr lang="ru-RU" b="0" i="0" u="none" strike="noStrike" baseline="0" dirty="0" smtClean="0">
                <a:solidFill>
                  <a:prstClr val="black"/>
                </a:solidFill>
                <a:latin typeface="Times New Roman"/>
              </a:rPr>
              <a:t> – это структура данных, реализующая интерфейс ассоциативного массива, то есть она позволяет хранить пары вида "ключ- значение" и выполнять три операции: операцию добавления новой пары, операцию поиска и операцию удаления пары по ключу.</a:t>
            </a:r>
          </a:p>
          <a:p>
            <a:pPr marL="0" marR="0" lvl="0" indent="0" rtl="0">
              <a:spcBef>
                <a:spcPts val="0"/>
              </a:spcBef>
              <a:spcAft>
                <a:spcPts val="0"/>
              </a:spcAft>
              <a:buNone/>
            </a:pPr>
            <a:r>
              <a:rPr lang="ru-RU" b="0" i="1" u="none" strike="noStrike" baseline="0" dirty="0" smtClean="0">
                <a:solidFill>
                  <a:prstClr val="black"/>
                </a:solidFill>
                <a:latin typeface="Times New Roman"/>
              </a:rPr>
              <a:t>   Хеш-таблицы с прямой адресацией</a:t>
            </a:r>
            <a:r>
              <a:rPr lang="ru-RU" b="0" i="0" u="none" strike="noStrike" baseline="0" dirty="0" smtClean="0">
                <a:solidFill>
                  <a:prstClr val="black"/>
                </a:solidFill>
                <a:latin typeface="Times New Roman"/>
              </a:rPr>
              <a:t> – это хеш-таблицы, использующие инъективные хеш-функции и не нуждающиеся в механизме разрешения коллизий.</a:t>
            </a:r>
          </a:p>
        </p:txBody>
      </p:sp>
    </p:spTree>
    <p:extLst>
      <p:ext uri="{BB962C8B-B14F-4D97-AF65-F5344CB8AC3E}">
        <p14:creationId xmlns:p14="http://schemas.microsoft.com/office/powerpoint/2010/main" val="2590749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95936" y="0"/>
            <a:ext cx="1224136" cy="543590"/>
          </a:xfrm>
        </p:spPr>
        <p:txBody>
          <a:bodyPr>
            <a:normAutofit/>
          </a:bodyPr>
          <a:lstStyle/>
          <a:p>
            <a:pPr marR="0" rtl="0"/>
            <a:r>
              <a:rPr lang="ru-RU" sz="2400" b="0" i="0" u="none" strike="noStrike" kern="1800" baseline="0" dirty="0" smtClean="0">
                <a:latin typeface="Times New Roman"/>
              </a:rPr>
              <a:t>ИТОГИ</a:t>
            </a:r>
          </a:p>
        </p:txBody>
      </p:sp>
      <p:sp>
        <p:nvSpPr>
          <p:cNvPr id="3" name="Текст 2"/>
          <p:cNvSpPr>
            <a:spLocks noGrp="1"/>
          </p:cNvSpPr>
          <p:nvPr>
            <p:ph type="body" idx="1"/>
          </p:nvPr>
        </p:nvSpPr>
        <p:spPr>
          <a:xfrm>
            <a:off x="251520" y="548680"/>
            <a:ext cx="8651304" cy="6120680"/>
          </a:xfrm>
        </p:spPr>
        <p:txBody>
          <a:bodyPr>
            <a:noAutofit/>
          </a:bodyPr>
          <a:lstStyle/>
          <a:p>
            <a:pPr marL="0" marR="0" lvl="0" indent="0" rtl="0">
              <a:spcBef>
                <a:spcPts val="0"/>
              </a:spcBef>
              <a:spcAft>
                <a:spcPts val="0"/>
              </a:spcAft>
              <a:buNone/>
            </a:pPr>
            <a:r>
              <a:rPr lang="ru-RU" b="0" i="0" u="none" strike="noStrike" baseline="0" dirty="0" smtClean="0">
                <a:solidFill>
                  <a:prstClr val="black"/>
                </a:solidFill>
                <a:latin typeface="Times New Roman"/>
              </a:rPr>
              <a:t>   В настоящее время используется широко </a:t>
            </a:r>
            <a:r>
              <a:rPr lang="ru-RU" b="0" i="0" u="none" strike="noStrike" baseline="0" dirty="0" err="1" smtClean="0">
                <a:solidFill>
                  <a:prstClr val="black"/>
                </a:solidFill>
                <a:latin typeface="Times New Roman"/>
              </a:rPr>
              <a:t>распространенный</a:t>
            </a:r>
            <a:r>
              <a:rPr lang="ru-RU" b="0" i="0" u="none" strike="noStrike" baseline="0" dirty="0" smtClean="0">
                <a:solidFill>
                  <a:prstClr val="black"/>
                </a:solidFill>
                <a:latin typeface="Times New Roman"/>
              </a:rPr>
              <a:t> метод обеспечения быстрого доступа к большим </a:t>
            </a:r>
            <a:r>
              <a:rPr lang="ru-RU" b="0" i="0" u="none" strike="noStrike" baseline="0" dirty="0" err="1" smtClean="0">
                <a:solidFill>
                  <a:prstClr val="black"/>
                </a:solidFill>
                <a:latin typeface="Times New Roman"/>
              </a:rPr>
              <a:t>объемам</a:t>
            </a:r>
            <a:r>
              <a:rPr lang="ru-RU" b="0" i="0" u="none" strike="noStrike" baseline="0" dirty="0" smtClean="0">
                <a:solidFill>
                  <a:prstClr val="black"/>
                </a:solidFill>
                <a:latin typeface="Times New Roman"/>
              </a:rPr>
              <a:t> информации – хеширование.</a:t>
            </a:r>
          </a:p>
          <a:p>
            <a:pPr marL="0" marR="0" lvl="0" indent="0" rtl="0">
              <a:spcBef>
                <a:spcPts val="0"/>
              </a:spcBef>
              <a:spcAft>
                <a:spcPts val="0"/>
              </a:spcAft>
              <a:buNone/>
            </a:pPr>
            <a:r>
              <a:rPr lang="ru-RU" b="0" i="0" u="none" strike="noStrike" baseline="0" dirty="0" smtClean="0">
                <a:solidFill>
                  <a:prstClr val="black"/>
                </a:solidFill>
                <a:latin typeface="Times New Roman"/>
              </a:rPr>
              <a:t>   Для установления соответствия ключей и данных строится хеш-таблица.</a:t>
            </a:r>
          </a:p>
          <a:p>
            <a:pPr marL="0" marR="0" lvl="0" indent="0" rtl="0">
              <a:spcBef>
                <a:spcPts val="0"/>
              </a:spcBef>
              <a:spcAft>
                <a:spcPts val="0"/>
              </a:spcAft>
              <a:buNone/>
            </a:pPr>
            <a:r>
              <a:rPr lang="ru-RU" b="0" i="0" u="none" strike="noStrike" baseline="0" dirty="0" smtClean="0">
                <a:solidFill>
                  <a:prstClr val="black"/>
                </a:solidFill>
                <a:latin typeface="Times New Roman"/>
              </a:rPr>
              <a:t>   Хеш-таблица строится при помощи хеш-функций. Практическое применение получили функции прямого доступа, остатков от деления, середины квадрата, </a:t>
            </a:r>
            <a:r>
              <a:rPr lang="ru-RU" b="0" i="0" u="none" strike="noStrike" baseline="0" dirty="0" err="1" smtClean="0">
                <a:solidFill>
                  <a:prstClr val="black"/>
                </a:solidFill>
                <a:latin typeface="Times New Roman"/>
              </a:rPr>
              <a:t>свертки</a:t>
            </a:r>
            <a:r>
              <a:rPr lang="ru-RU" b="0" i="0" u="none" strike="noStrike" baseline="0" dirty="0" smtClean="0">
                <a:solidFill>
                  <a:prstClr val="black"/>
                </a:solidFill>
                <a:latin typeface="Times New Roman"/>
              </a:rPr>
              <a:t>.</a:t>
            </a:r>
          </a:p>
          <a:p>
            <a:pPr marL="0" marR="0" lvl="0" indent="0" rtl="0">
              <a:spcBef>
                <a:spcPts val="0"/>
              </a:spcBef>
              <a:spcAft>
                <a:spcPts val="0"/>
              </a:spcAft>
              <a:buNone/>
            </a:pPr>
            <a:r>
              <a:rPr lang="ru-RU" b="0" i="0" u="none" strike="noStrike" baseline="0" dirty="0" smtClean="0">
                <a:solidFill>
                  <a:prstClr val="black"/>
                </a:solidFill>
                <a:latin typeface="Times New Roman"/>
              </a:rPr>
              <a:t>   При построении хеш-таблиц могут возникать коллизии, то есть ситуации неоднозначного соответствия данных ключу.</a:t>
            </a:r>
          </a:p>
          <a:p>
            <a:pPr marL="0" marR="0" lvl="0" indent="0" rtl="0">
              <a:spcBef>
                <a:spcPts val="0"/>
              </a:spcBef>
              <a:spcAft>
                <a:spcPts val="0"/>
              </a:spcAft>
              <a:buNone/>
            </a:pPr>
            <a:r>
              <a:rPr lang="ru-RU" b="0" i="0" u="none" strike="noStrike" baseline="0" dirty="0" smtClean="0">
                <a:solidFill>
                  <a:prstClr val="black"/>
                </a:solidFill>
                <a:latin typeface="Times New Roman"/>
              </a:rPr>
              <a:t>   Разрешение коллизий проводится методом цепочек (открытое или внешнее хеширование) или методом открытой адресации (закрытое хеширование).</a:t>
            </a:r>
          </a:p>
          <a:p>
            <a:pPr marL="0" marR="0" lvl="0" indent="0" rtl="0">
              <a:spcBef>
                <a:spcPts val="0"/>
              </a:spcBef>
              <a:spcAft>
                <a:spcPts val="0"/>
              </a:spcAft>
              <a:buNone/>
            </a:pPr>
            <a:r>
              <a:rPr lang="ru-RU" b="0" i="0" u="none" strike="noStrike" baseline="0" dirty="0" smtClean="0">
                <a:solidFill>
                  <a:prstClr val="black"/>
                </a:solidFill>
                <a:latin typeface="Times New Roman"/>
              </a:rPr>
              <a:t>   Поиск свободных ключей в методе открытой адресации может проводиться методом повторного хеширования с помощью линейного опробования, квадратичного опробования или двойного хеширования.</a:t>
            </a:r>
          </a:p>
          <a:p>
            <a:pPr marL="0" marR="0" lvl="0" indent="0" rtl="0">
              <a:spcBef>
                <a:spcPts val="0"/>
              </a:spcBef>
              <a:spcAft>
                <a:spcPts val="0"/>
              </a:spcAft>
              <a:buNone/>
            </a:pPr>
            <a:r>
              <a:rPr lang="ru-RU" b="0" i="0" u="none" strike="noStrike" baseline="0" dirty="0" smtClean="0">
                <a:solidFill>
                  <a:prstClr val="black"/>
                </a:solidFill>
                <a:latin typeface="Times New Roman"/>
              </a:rPr>
              <a:t>   Идентификация данных в таблицах может осуществляться как по первичному, так и по вторичному ключу.</a:t>
            </a:r>
          </a:p>
          <a:p>
            <a:pPr marL="0" marR="0" lvl="0" indent="0" rtl="0">
              <a:spcBef>
                <a:spcPts val="0"/>
              </a:spcBef>
              <a:spcAft>
                <a:spcPts val="0"/>
              </a:spcAft>
              <a:buNone/>
            </a:pPr>
            <a:r>
              <a:rPr lang="ru-RU" b="0" i="0" u="none" strike="noStrike" baseline="0" dirty="0" smtClean="0">
                <a:solidFill>
                  <a:prstClr val="black"/>
                </a:solidFill>
                <a:latin typeface="Times New Roman"/>
              </a:rPr>
              <a:t>   Хеширование имеет широкое практическое применение в теории баз данных, кодировании, банковском деле, криптографии и других областях.</a:t>
            </a:r>
          </a:p>
        </p:txBody>
      </p:sp>
    </p:spTree>
    <p:extLst>
      <p:ext uri="{BB962C8B-B14F-4D97-AF65-F5344CB8AC3E}">
        <p14:creationId xmlns:p14="http://schemas.microsoft.com/office/powerpoint/2010/main" val="901264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692696"/>
            <a:ext cx="7427168" cy="1371600"/>
          </a:xfrm>
        </p:spPr>
        <p:txBody>
          <a:bodyPr>
            <a:normAutofit/>
          </a:bodyPr>
          <a:lstStyle/>
          <a:p>
            <a:pPr marR="0" algn="ctr" rtl="0"/>
            <a:r>
              <a:rPr lang="ru-RU" sz="2400" b="0" i="0" u="none" strike="noStrike" kern="1800" baseline="0" dirty="0" smtClean="0">
                <a:latin typeface="Times New Roman"/>
              </a:rPr>
              <a:t>Лабораторная работа по теме:</a:t>
            </a:r>
            <a:br>
              <a:rPr lang="ru-RU" sz="2400" b="0" i="0" u="none" strike="noStrike" kern="1800" baseline="0" dirty="0" smtClean="0">
                <a:latin typeface="Times New Roman"/>
              </a:rPr>
            </a:br>
            <a:r>
              <a:rPr lang="ru-RU" sz="2400" b="0" i="0" u="none" strike="noStrike" kern="1800" baseline="0" dirty="0" smtClean="0">
                <a:latin typeface="Times New Roman"/>
              </a:rPr>
              <a:t> «Алгоритмы хеширования данных»</a:t>
            </a:r>
          </a:p>
        </p:txBody>
      </p:sp>
      <p:sp>
        <p:nvSpPr>
          <p:cNvPr id="3" name="Текст 2"/>
          <p:cNvSpPr>
            <a:spLocks noGrp="1"/>
          </p:cNvSpPr>
          <p:nvPr>
            <p:ph type="body" idx="1"/>
          </p:nvPr>
        </p:nvSpPr>
        <p:spPr>
          <a:xfrm>
            <a:off x="1259632" y="2708921"/>
            <a:ext cx="6552728" cy="1368152"/>
          </a:xfrm>
        </p:spPr>
        <p:txBody>
          <a:bodyPr>
            <a:noAutofit/>
          </a:bodyPr>
          <a:lstStyle/>
          <a:p>
            <a:pPr marL="0" marR="0" lvl="0" indent="0" rtl="0">
              <a:buNone/>
            </a:pPr>
            <a:r>
              <a:rPr lang="ru-RU" i="0" u="none" strike="noStrike" baseline="0" dirty="0" smtClean="0">
                <a:solidFill>
                  <a:prstClr val="black"/>
                </a:solidFill>
                <a:latin typeface="Times New Roman"/>
              </a:rPr>
              <a:t>Цель работы:  </a:t>
            </a:r>
            <a:r>
              <a:rPr lang="ru-RU" b="0" i="0" u="none" strike="noStrike" baseline="0" dirty="0" smtClean="0">
                <a:solidFill>
                  <a:prstClr val="black"/>
                </a:solidFill>
                <a:latin typeface="Times New Roman"/>
              </a:rPr>
              <a:t>изучить построение функции хеширования и алгоритмов хеширования данных и научиться разрабатывать алгоритмы открытого и закрытого хеширования при решении задач на языке C++.</a:t>
            </a:r>
          </a:p>
        </p:txBody>
      </p:sp>
    </p:spTree>
    <p:extLst>
      <p:ext uri="{BB962C8B-B14F-4D97-AF65-F5344CB8AC3E}">
        <p14:creationId xmlns:p14="http://schemas.microsoft.com/office/powerpoint/2010/main" val="23621924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1052736"/>
            <a:ext cx="8352928" cy="4373563"/>
          </a:xfrm>
        </p:spPr>
        <p:txBody>
          <a:bodyPr>
            <a:normAutofit/>
          </a:bodyPr>
          <a:lstStyle/>
          <a:p>
            <a:pPr marL="0" marR="0" lvl="0" indent="0" rtl="0">
              <a:buNone/>
            </a:pPr>
            <a:r>
              <a:rPr lang="ru-RU" b="0" i="0" u="none" strike="noStrike" baseline="0" dirty="0" smtClean="0">
                <a:solidFill>
                  <a:prstClr val="black"/>
                </a:solidFill>
                <a:latin typeface="Times New Roman"/>
              </a:rPr>
              <a:t>   При выполнении лабораторной работы для каждого задания требуется написать программу на языке С++, которая получает на данные с клавиатуры или из входного файла, выполняет их обработку в соответствии с требованиями задания и выводит результат в выходной файл. Для обработки данных необходимо реализовать функции алгоритмов хеширования данных.  </a:t>
            </a:r>
          </a:p>
          <a:p>
            <a:pPr marL="0" marR="0" lvl="0" indent="0" rtl="0">
              <a:buNone/>
            </a:pPr>
            <a:r>
              <a:rPr lang="ru-RU" b="0" dirty="0">
                <a:solidFill>
                  <a:prstClr val="black"/>
                </a:solidFill>
                <a:latin typeface="Times New Roman"/>
              </a:rPr>
              <a:t> </a:t>
            </a:r>
            <a:r>
              <a:rPr lang="ru-RU" b="0" dirty="0" smtClean="0">
                <a:solidFill>
                  <a:prstClr val="black"/>
                </a:solidFill>
                <a:latin typeface="Times New Roman"/>
              </a:rPr>
              <a:t>  </a:t>
            </a:r>
            <a:r>
              <a:rPr lang="ru-RU" b="0" i="0" u="none" strike="noStrike" baseline="0" dirty="0" smtClean="0">
                <a:solidFill>
                  <a:prstClr val="black"/>
                </a:solidFill>
                <a:latin typeface="Times New Roman"/>
              </a:rPr>
              <a:t>Ограничениями </a:t>
            </a:r>
            <a:r>
              <a:rPr lang="ru-RU" b="0" i="0" u="none" strike="noStrike" baseline="0" dirty="0" err="1" smtClean="0">
                <a:solidFill>
                  <a:prstClr val="black"/>
                </a:solidFill>
                <a:latin typeface="Times New Roman"/>
              </a:rPr>
              <a:t>навходные</a:t>
            </a:r>
            <a:r>
              <a:rPr lang="ru-RU" b="0" i="0" u="none" strike="noStrike" baseline="0" dirty="0" smtClean="0">
                <a:solidFill>
                  <a:prstClr val="black"/>
                </a:solidFill>
                <a:latin typeface="Times New Roman"/>
              </a:rPr>
              <a:t> данные являются максимальный размер строковых данных, допустимый диапазон значений используемых числовых типов в языке С++.</a:t>
            </a:r>
          </a:p>
          <a:p>
            <a:pPr marL="0" marR="0" lvl="0" indent="0" rtl="0">
              <a:buNone/>
            </a:pPr>
            <a:r>
              <a:rPr lang="ru-RU" b="0" i="0" u="none" strike="noStrike" baseline="0" dirty="0" smtClean="0">
                <a:solidFill>
                  <a:prstClr val="black"/>
                </a:solidFill>
                <a:latin typeface="Times New Roman"/>
              </a:rPr>
              <a:t>  Теоретические сведения:</a:t>
            </a:r>
          </a:p>
          <a:p>
            <a:pPr marL="0" marR="0" lvl="0" indent="0" rtl="0">
              <a:buNone/>
            </a:pPr>
            <a:r>
              <a:rPr lang="ru-RU" b="0" i="0" u="none" strike="noStrike" baseline="0" dirty="0" smtClean="0">
                <a:solidFill>
                  <a:prstClr val="black"/>
                </a:solidFill>
                <a:latin typeface="Times New Roman"/>
              </a:rPr>
              <a:t>  Ознакомьтесь с материалом лекции.</a:t>
            </a:r>
          </a:p>
        </p:txBody>
      </p:sp>
    </p:spTree>
    <p:extLst>
      <p:ext uri="{BB962C8B-B14F-4D97-AF65-F5344CB8AC3E}">
        <p14:creationId xmlns:p14="http://schemas.microsoft.com/office/powerpoint/2010/main" val="724979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16632"/>
            <a:ext cx="6984776" cy="515888"/>
          </a:xfrm>
        </p:spPr>
        <p:txBody>
          <a:bodyPr>
            <a:normAutofit/>
          </a:bodyPr>
          <a:lstStyle/>
          <a:p>
            <a:pPr marR="0" algn="ctr" rtl="0"/>
            <a:r>
              <a:rPr lang="ru-RU" sz="2400" b="0" i="0" u="none" strike="noStrike" kern="1800" baseline="0" dirty="0" smtClean="0">
                <a:latin typeface="Times New Roman"/>
              </a:rPr>
              <a:t>Выполните </a:t>
            </a:r>
            <a:r>
              <a:rPr lang="ru-RU" sz="2400" b="0" i="0" u="none" strike="noStrike" kern="1800" baseline="0" dirty="0" err="1" smtClean="0">
                <a:latin typeface="Times New Roman"/>
              </a:rPr>
              <a:t>приведенные</a:t>
            </a:r>
            <a:r>
              <a:rPr lang="ru-RU" sz="2400" b="0" i="0" u="none" strike="noStrike" kern="1800" baseline="0" dirty="0" smtClean="0">
                <a:latin typeface="Times New Roman"/>
              </a:rPr>
              <a:t> ниже задания</a:t>
            </a:r>
          </a:p>
        </p:txBody>
      </p:sp>
      <p:sp>
        <p:nvSpPr>
          <p:cNvPr id="3" name="Текст 2"/>
          <p:cNvSpPr>
            <a:spLocks noGrp="1"/>
          </p:cNvSpPr>
          <p:nvPr>
            <p:ph type="body" idx="1"/>
          </p:nvPr>
        </p:nvSpPr>
        <p:spPr>
          <a:xfrm>
            <a:off x="-108520" y="764704"/>
            <a:ext cx="8928992" cy="5217443"/>
          </a:xfrm>
        </p:spPr>
        <p:txBody>
          <a:bodyPr>
            <a:noAutofit/>
          </a:bodyPr>
          <a:lstStyle/>
          <a:p>
            <a:pPr marL="274320" marR="0" lvl="1" indent="0" rtl="0">
              <a:buNone/>
            </a:pPr>
            <a:r>
              <a:rPr lang="ru-RU" b="0" i="0" u="none" strike="noStrike" baseline="0" dirty="0" smtClean="0">
                <a:solidFill>
                  <a:prstClr val="black"/>
                </a:solidFill>
                <a:latin typeface="Times New Roman"/>
              </a:rPr>
              <a:t>1.  Составьте хеш-таблицу, содержащую буквы и количество их вхождений во </a:t>
            </a:r>
            <a:r>
              <a:rPr lang="ru-RU" b="0" i="0" u="none" strike="noStrike" baseline="0" dirty="0" err="1" smtClean="0">
                <a:solidFill>
                  <a:prstClr val="black"/>
                </a:solidFill>
                <a:latin typeface="Times New Roman"/>
              </a:rPr>
              <a:t>введенной</a:t>
            </a:r>
            <a:r>
              <a:rPr lang="ru-RU" b="0" i="0" u="none" strike="noStrike" baseline="0" dirty="0" smtClean="0">
                <a:solidFill>
                  <a:prstClr val="black"/>
                </a:solidFill>
                <a:latin typeface="Times New Roman"/>
              </a:rPr>
              <a:t> строке. Вывести таблицу на экран. Осуществить поиск </a:t>
            </a:r>
            <a:r>
              <a:rPr lang="ru-RU" b="0" i="0" u="none" strike="noStrike" baseline="0" dirty="0" err="1" smtClean="0">
                <a:solidFill>
                  <a:prstClr val="black"/>
                </a:solidFill>
                <a:latin typeface="Times New Roman"/>
              </a:rPr>
              <a:t>введенной</a:t>
            </a:r>
            <a:r>
              <a:rPr lang="ru-RU" b="0" i="0" u="none" strike="noStrike" baseline="0" dirty="0" smtClean="0">
                <a:solidFill>
                  <a:prstClr val="black"/>
                </a:solidFill>
                <a:latin typeface="Times New Roman"/>
              </a:rPr>
              <a:t> буквы в хеш-таблице.</a:t>
            </a:r>
          </a:p>
          <a:p>
            <a:pPr marL="274320" marR="0" lvl="1" indent="0" rtl="0">
              <a:buNone/>
            </a:pPr>
            <a:r>
              <a:rPr lang="ru-RU" b="0" i="0" u="none" strike="noStrike" baseline="0" dirty="0" smtClean="0">
                <a:solidFill>
                  <a:prstClr val="black"/>
                </a:solidFill>
                <a:latin typeface="Times New Roman"/>
              </a:rPr>
              <a:t>2.  Постройте хеш-таблицу из слов произвольного текстового файла, задав </a:t>
            </a:r>
            <a:r>
              <a:rPr lang="ru-RU" b="0" i="0" u="none" strike="noStrike" baseline="0" dirty="0" err="1" smtClean="0">
                <a:solidFill>
                  <a:prstClr val="black"/>
                </a:solidFill>
                <a:latin typeface="Times New Roman"/>
              </a:rPr>
              <a:t>ее</a:t>
            </a:r>
            <a:r>
              <a:rPr lang="ru-RU" b="0" i="0" u="none" strike="noStrike" baseline="0" dirty="0" smtClean="0">
                <a:solidFill>
                  <a:prstClr val="black"/>
                </a:solidFill>
                <a:latin typeface="Times New Roman"/>
              </a:rPr>
              <a:t> размерность с экрана. Выведите построенную таблицу слов на экран. Осуществите поиск </a:t>
            </a:r>
            <a:r>
              <a:rPr lang="ru-RU" b="0" i="0" u="none" strike="noStrike" baseline="0" dirty="0" err="1" smtClean="0">
                <a:solidFill>
                  <a:prstClr val="black"/>
                </a:solidFill>
                <a:latin typeface="Times New Roman"/>
              </a:rPr>
              <a:t>введенного</a:t>
            </a:r>
            <a:r>
              <a:rPr lang="ru-RU" b="0" i="0" u="none" strike="noStrike" baseline="0" dirty="0" smtClean="0">
                <a:solidFill>
                  <a:prstClr val="black"/>
                </a:solidFill>
                <a:latin typeface="Times New Roman"/>
              </a:rPr>
              <a:t> слова. Выполните программу для различных размерностей таблицы и сравните количество сравнений. Удалите все слова, начинающиеся на указанную букву, выведите таблицу.</a:t>
            </a:r>
          </a:p>
          <a:p>
            <a:pPr marL="274320" marR="0" lvl="1" indent="0" rtl="0">
              <a:buNone/>
            </a:pPr>
            <a:r>
              <a:rPr lang="ru-RU" b="0" i="0" u="none" strike="noStrike" baseline="0" dirty="0" smtClean="0">
                <a:solidFill>
                  <a:prstClr val="black"/>
                </a:solidFill>
                <a:latin typeface="Times New Roman"/>
              </a:rPr>
              <a:t>3.  Постройте хеш-таблицу для зарезервированных слов, используемого языка программирования (не менее 20 слов), содержащую HELP для каждого слова. Выдайте на экран подсказку по </a:t>
            </a:r>
            <a:r>
              <a:rPr lang="ru-RU" b="0" i="0" u="none" strike="noStrike" baseline="0" dirty="0" err="1" smtClean="0">
                <a:solidFill>
                  <a:prstClr val="black"/>
                </a:solidFill>
                <a:latin typeface="Times New Roman"/>
              </a:rPr>
              <a:t>введенному</a:t>
            </a:r>
            <a:r>
              <a:rPr lang="ru-RU" b="0" i="0" u="none" strike="noStrike" baseline="0" dirty="0" smtClean="0">
                <a:solidFill>
                  <a:prstClr val="black"/>
                </a:solidFill>
                <a:latin typeface="Times New Roman"/>
              </a:rPr>
              <a:t> слову. Добавьте подсказку по вновь </a:t>
            </a:r>
            <a:r>
              <a:rPr lang="ru-RU" b="0" i="0" u="none" strike="noStrike" baseline="0" dirty="0" err="1" smtClean="0">
                <a:solidFill>
                  <a:prstClr val="black"/>
                </a:solidFill>
                <a:latin typeface="Times New Roman"/>
              </a:rPr>
              <a:t>введенному</a:t>
            </a:r>
            <a:r>
              <a:rPr lang="ru-RU" b="0" i="0" u="none" strike="noStrike" baseline="0" dirty="0" smtClean="0">
                <a:solidFill>
                  <a:prstClr val="black"/>
                </a:solidFill>
                <a:latin typeface="Times New Roman"/>
              </a:rPr>
              <a:t> слову, используя при необходимости реструктуризацию таблицы. Сравните эффективность добавления ключа в таблицу или </a:t>
            </a:r>
            <a:r>
              <a:rPr lang="ru-RU" b="0" i="0" u="none" strike="noStrike" baseline="0" dirty="0" err="1" smtClean="0">
                <a:solidFill>
                  <a:prstClr val="black"/>
                </a:solidFill>
                <a:latin typeface="Times New Roman"/>
              </a:rPr>
              <a:t>ее</a:t>
            </a:r>
            <a:r>
              <a:rPr lang="ru-RU" b="0" i="0" u="none" strike="noStrike" baseline="0" dirty="0" smtClean="0">
                <a:solidFill>
                  <a:prstClr val="black"/>
                </a:solidFill>
                <a:latin typeface="Times New Roman"/>
              </a:rPr>
              <a:t> реструктуризацию для различной степени </a:t>
            </a:r>
            <a:r>
              <a:rPr lang="ru-RU" b="0" i="0" u="none" strike="noStrike" baseline="0" dirty="0" err="1" smtClean="0">
                <a:solidFill>
                  <a:prstClr val="black"/>
                </a:solidFill>
                <a:latin typeface="Times New Roman"/>
              </a:rPr>
              <a:t>заполненности</a:t>
            </a:r>
            <a:r>
              <a:rPr lang="ru-RU" b="0" i="0" u="none" strike="noStrike" baseline="0" dirty="0" smtClean="0">
                <a:solidFill>
                  <a:prstClr val="black"/>
                </a:solidFill>
                <a:latin typeface="Times New Roman"/>
              </a:rPr>
              <a:t> таблицы.</a:t>
            </a:r>
          </a:p>
          <a:p>
            <a:pPr marL="274320" marR="0" lvl="1" indent="0" rtl="0">
              <a:buNone/>
            </a:pPr>
            <a:r>
              <a:rPr lang="ru-RU" b="0" i="0" u="none" strike="noStrike" baseline="0" dirty="0" smtClean="0">
                <a:solidFill>
                  <a:prstClr val="black"/>
                </a:solidFill>
                <a:latin typeface="Times New Roman"/>
              </a:rPr>
              <a:t>4.  В текстовом файле содержатся целые числа. Постройте хеш-таблицу из чисел файла. Осуществите поиск </a:t>
            </a:r>
            <a:r>
              <a:rPr lang="ru-RU" b="0" i="0" u="none" strike="noStrike" baseline="0" dirty="0" err="1" smtClean="0">
                <a:solidFill>
                  <a:prstClr val="black"/>
                </a:solidFill>
                <a:latin typeface="Times New Roman"/>
              </a:rPr>
              <a:t>введенного</a:t>
            </a:r>
            <a:r>
              <a:rPr lang="ru-RU" b="0" i="0" u="none" strike="noStrike" baseline="0" dirty="0" smtClean="0">
                <a:solidFill>
                  <a:prstClr val="black"/>
                </a:solidFill>
                <a:latin typeface="Times New Roman"/>
              </a:rPr>
              <a:t> целого числа в хеш-таблице. Сравните результаты количества сравнений при различном наборе данных в файле.</a:t>
            </a:r>
          </a:p>
        </p:txBody>
      </p:sp>
    </p:spTree>
    <p:extLst>
      <p:ext uri="{BB962C8B-B14F-4D97-AF65-F5344CB8AC3E}">
        <p14:creationId xmlns:p14="http://schemas.microsoft.com/office/powerpoint/2010/main" val="14194462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43408"/>
            <a:ext cx="5791200" cy="1371600"/>
          </a:xfrm>
        </p:spPr>
        <p:txBody>
          <a:bodyPr>
            <a:normAutofit/>
          </a:bodyPr>
          <a:lstStyle/>
          <a:p>
            <a:pPr marR="0" algn="ctr" rtl="0"/>
            <a:r>
              <a:rPr lang="ru-RU" sz="2400" b="0" i="0" u="none" strike="noStrike" kern="1800" baseline="0" dirty="0" smtClean="0">
                <a:latin typeface="Times New Roman"/>
              </a:rPr>
              <a:t>Указания к выполнению работы</a:t>
            </a:r>
          </a:p>
        </p:txBody>
      </p:sp>
      <p:sp>
        <p:nvSpPr>
          <p:cNvPr id="3" name="Текст 2"/>
          <p:cNvSpPr>
            <a:spLocks noGrp="1"/>
          </p:cNvSpPr>
          <p:nvPr>
            <p:ph type="body" idx="1"/>
          </p:nvPr>
        </p:nvSpPr>
        <p:spPr>
          <a:xfrm>
            <a:off x="467544" y="1412776"/>
            <a:ext cx="7848872" cy="4373563"/>
          </a:xfrm>
        </p:spPr>
        <p:txBody>
          <a:bodyPr>
            <a:normAutofit/>
          </a:bodyPr>
          <a:lstStyle/>
          <a:p>
            <a:pPr marL="0" marR="0" lvl="0" indent="0" rtl="0">
              <a:buNone/>
            </a:pPr>
            <a:r>
              <a:rPr lang="ru-RU" b="0" i="0" u="none" strike="noStrike" baseline="0" dirty="0" smtClean="0">
                <a:solidFill>
                  <a:prstClr val="black"/>
                </a:solidFill>
                <a:latin typeface="Times New Roman"/>
              </a:rPr>
              <a:t>   Каждое задание необходимо решить в соответствии с изученным алгоритмами хеширования данных, реализовав программный код на языке С++. Рекомендуется воспользоваться материалами лекции 38, где подробно рассматриваются описание используемых в работе алгоритмов, примеры их реализации на языке С++.   </a:t>
            </a:r>
          </a:p>
          <a:p>
            <a:pPr marL="0" marR="0" lvl="0" indent="0" rtl="0">
              <a:buNone/>
            </a:pPr>
            <a:endParaRPr lang="ru-RU" b="0" i="0" u="none" strike="noStrike" baseline="0" dirty="0" smtClean="0">
              <a:solidFill>
                <a:prstClr val="black"/>
              </a:solidFill>
              <a:latin typeface="Times New Roman"/>
            </a:endParaRPr>
          </a:p>
          <a:p>
            <a:pPr marL="0" marR="0" lvl="0" indent="0" rtl="0">
              <a:buNone/>
            </a:pPr>
            <a:r>
              <a:rPr lang="ru-RU" dirty="0">
                <a:solidFill>
                  <a:prstClr val="black"/>
                </a:solidFill>
                <a:latin typeface="Times New Roman"/>
              </a:rPr>
              <a:t> </a:t>
            </a:r>
            <a:r>
              <a:rPr lang="ru-RU" b="0" i="0" u="none" strike="noStrike" baseline="0" dirty="0" smtClean="0">
                <a:solidFill>
                  <a:prstClr val="black"/>
                </a:solidFill>
                <a:latin typeface="Times New Roman"/>
              </a:rPr>
              <a:t> Программу для решения каждого задания необходимо разработать методом процедурной абстракции, используя функции, коды которых требуется сопроводить комментариями. Результаты обработки данных следует выводить в выходной файл и дублировать вывод на экране. В </a:t>
            </a:r>
            <a:r>
              <a:rPr lang="ru-RU" b="0" i="0" u="none" strike="noStrike" baseline="0" dirty="0" err="1" smtClean="0">
                <a:solidFill>
                  <a:prstClr val="black"/>
                </a:solidFill>
                <a:latin typeface="Times New Roman"/>
              </a:rPr>
              <a:t>отчете</a:t>
            </a:r>
            <a:r>
              <a:rPr lang="ru-RU" b="0" i="0" u="none" strike="noStrike" baseline="0" dirty="0" smtClean="0">
                <a:solidFill>
                  <a:prstClr val="black"/>
                </a:solidFill>
                <a:latin typeface="Times New Roman"/>
              </a:rPr>
              <a:t> следует отразить разработку и обоснование математической модели решения задачи и результаты тестирования программ.</a:t>
            </a:r>
          </a:p>
        </p:txBody>
      </p:sp>
    </p:spTree>
    <p:extLst>
      <p:ext uri="{BB962C8B-B14F-4D97-AF65-F5344CB8AC3E}">
        <p14:creationId xmlns:p14="http://schemas.microsoft.com/office/powerpoint/2010/main" val="7665402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32656"/>
            <a:ext cx="7283152" cy="1047646"/>
          </a:xfrm>
        </p:spPr>
        <p:txBody>
          <a:bodyPr>
            <a:normAutofit/>
          </a:bodyPr>
          <a:lstStyle/>
          <a:p>
            <a:pPr marR="0" rtl="0"/>
            <a:r>
              <a:rPr lang="ru-RU" sz="2400" b="0" i="0" u="none" strike="noStrike" kern="1800" baseline="0" dirty="0" smtClean="0">
                <a:latin typeface="Times New Roman"/>
              </a:rPr>
              <a:t>Следует реализовать каждое задание в соответствии с </a:t>
            </a:r>
            <a:r>
              <a:rPr lang="ru-RU" sz="2400" b="0" i="0" u="none" strike="noStrike" kern="1800" baseline="0" dirty="0" err="1" smtClean="0">
                <a:latin typeface="Times New Roman"/>
              </a:rPr>
              <a:t>приведенными</a:t>
            </a:r>
            <a:r>
              <a:rPr lang="ru-RU" sz="2400" b="0" i="0" u="none" strike="noStrike" kern="1800" baseline="0" dirty="0" smtClean="0">
                <a:latin typeface="Times New Roman"/>
              </a:rPr>
              <a:t> этапами:</a:t>
            </a:r>
          </a:p>
        </p:txBody>
      </p:sp>
      <p:sp>
        <p:nvSpPr>
          <p:cNvPr id="3" name="Текст 2"/>
          <p:cNvSpPr>
            <a:spLocks noGrp="1"/>
          </p:cNvSpPr>
          <p:nvPr>
            <p:ph type="body" idx="1"/>
          </p:nvPr>
        </p:nvSpPr>
        <p:spPr>
          <a:xfrm>
            <a:off x="467544" y="1772816"/>
            <a:ext cx="7884368" cy="3528392"/>
          </a:xfrm>
        </p:spPr>
        <p:txBody>
          <a:bodyPr>
            <a:noAutofit/>
          </a:bodyPr>
          <a:lstStyle/>
          <a:p>
            <a:pPr marR="0" lvl="1" rtl="0"/>
            <a:r>
              <a:rPr lang="ru-RU" b="0" i="0" u="none" strike="noStrike" baseline="0" dirty="0" smtClean="0">
                <a:solidFill>
                  <a:prstClr val="black"/>
                </a:solidFill>
                <a:latin typeface="Times New Roman"/>
              </a:rPr>
              <a:t>изучить словесную постановку задачи, выделив при этом все виды данных;</a:t>
            </a:r>
          </a:p>
          <a:p>
            <a:pPr marR="0" lvl="1" rtl="0"/>
            <a:r>
              <a:rPr lang="ru-RU" b="0" i="0" u="none" strike="noStrike" baseline="0" dirty="0" smtClean="0">
                <a:solidFill>
                  <a:prstClr val="black"/>
                </a:solidFill>
                <a:latin typeface="Times New Roman"/>
              </a:rPr>
              <a:t>сформулировать математическую постановку задачи;</a:t>
            </a:r>
          </a:p>
          <a:p>
            <a:pPr marR="0" lvl="1" rtl="0"/>
            <a:r>
              <a:rPr lang="ru-RU" b="0" i="0" u="none" strike="noStrike" baseline="0" dirty="0" smtClean="0">
                <a:solidFill>
                  <a:prstClr val="black"/>
                </a:solidFill>
                <a:latin typeface="Times New Roman"/>
              </a:rPr>
              <a:t>выбрать метод решения задачи, если это необходимо;</a:t>
            </a:r>
          </a:p>
          <a:p>
            <a:pPr marR="0" lvl="1" rtl="0"/>
            <a:r>
              <a:rPr lang="ru-RU" b="0" i="0" u="none" strike="noStrike" baseline="0" dirty="0" smtClean="0">
                <a:solidFill>
                  <a:prstClr val="black"/>
                </a:solidFill>
                <a:latin typeface="Times New Roman"/>
              </a:rPr>
              <a:t>разработать графическую схему алгоритма;</a:t>
            </a:r>
          </a:p>
          <a:p>
            <a:pPr marR="0" lvl="1" rtl="0"/>
            <a:r>
              <a:rPr lang="ru-RU" b="0" i="0" u="none" strike="noStrike" baseline="0" dirty="0" smtClean="0">
                <a:solidFill>
                  <a:prstClr val="black"/>
                </a:solidFill>
                <a:latin typeface="Times New Roman"/>
              </a:rPr>
              <a:t>записать разработанный алгоритм на языке С++;</a:t>
            </a:r>
          </a:p>
          <a:p>
            <a:pPr marR="0" lvl="1" rtl="0"/>
            <a:r>
              <a:rPr lang="ru-RU" b="0" i="0" u="none" strike="noStrike" baseline="0" dirty="0" smtClean="0">
                <a:solidFill>
                  <a:prstClr val="black"/>
                </a:solidFill>
                <a:latin typeface="Times New Roman"/>
              </a:rPr>
              <a:t>разработать контрольный тест к программе;</a:t>
            </a:r>
          </a:p>
          <a:p>
            <a:pPr marR="0" lvl="1" rtl="0"/>
            <a:r>
              <a:rPr lang="ru-RU" b="0" i="0" u="none" strike="noStrike" baseline="0" dirty="0" smtClean="0">
                <a:solidFill>
                  <a:prstClr val="black"/>
                </a:solidFill>
                <a:latin typeface="Times New Roman"/>
              </a:rPr>
              <a:t>отладить программу;</a:t>
            </a:r>
          </a:p>
          <a:p>
            <a:pPr marR="0" lvl="1" rtl="0"/>
            <a:r>
              <a:rPr lang="ru-RU" b="0" i="0" u="none" strike="noStrike" baseline="0" dirty="0" smtClean="0">
                <a:solidFill>
                  <a:prstClr val="black"/>
                </a:solidFill>
                <a:latin typeface="Times New Roman"/>
              </a:rPr>
              <a:t>представить </a:t>
            </a:r>
            <a:r>
              <a:rPr lang="ru-RU" b="0" i="0" u="none" strike="noStrike" baseline="0" dirty="0" err="1" smtClean="0">
                <a:solidFill>
                  <a:prstClr val="black"/>
                </a:solidFill>
                <a:latin typeface="Times New Roman"/>
              </a:rPr>
              <a:t>отчет</a:t>
            </a:r>
            <a:r>
              <a:rPr lang="ru-RU" b="0" i="0" u="none" strike="noStrike" baseline="0" dirty="0" smtClean="0">
                <a:solidFill>
                  <a:prstClr val="black"/>
                </a:solidFill>
                <a:latin typeface="Times New Roman"/>
              </a:rPr>
              <a:t> по работе.</a:t>
            </a:r>
          </a:p>
        </p:txBody>
      </p:sp>
    </p:spTree>
    <p:extLst>
      <p:ext uri="{BB962C8B-B14F-4D97-AF65-F5344CB8AC3E}">
        <p14:creationId xmlns:p14="http://schemas.microsoft.com/office/powerpoint/2010/main" val="2900306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548680"/>
            <a:ext cx="4042792" cy="615598"/>
          </a:xfrm>
        </p:spPr>
        <p:txBody>
          <a:bodyPr>
            <a:normAutofit/>
          </a:bodyPr>
          <a:lstStyle/>
          <a:p>
            <a:pPr marR="0" rtl="0"/>
            <a:r>
              <a:rPr lang="ru-RU" sz="2400" b="0" i="0" u="none" strike="noStrike" kern="1800" baseline="0" dirty="0" smtClean="0">
                <a:latin typeface="Times New Roman"/>
              </a:rPr>
              <a:t>Контрольные вопросы</a:t>
            </a:r>
          </a:p>
        </p:txBody>
      </p:sp>
      <p:sp>
        <p:nvSpPr>
          <p:cNvPr id="3" name="Текст 2"/>
          <p:cNvSpPr>
            <a:spLocks noGrp="1"/>
          </p:cNvSpPr>
          <p:nvPr>
            <p:ph type="body" idx="1"/>
          </p:nvPr>
        </p:nvSpPr>
        <p:spPr>
          <a:xfrm>
            <a:off x="395536" y="1484784"/>
            <a:ext cx="7620000" cy="4373563"/>
          </a:xfrm>
        </p:spPr>
        <p:txBody>
          <a:bodyPr>
            <a:normAutofit/>
          </a:bodyPr>
          <a:lstStyle/>
          <a:p>
            <a:pPr marL="457200" indent="-457200">
              <a:buClr>
                <a:schemeClr val="tx2"/>
              </a:buClr>
              <a:buFont typeface="+mj-lt"/>
              <a:buAutoNum type="arabicPeriod"/>
            </a:pPr>
            <a:r>
              <a:rPr lang="ru-RU" b="0" i="0" u="none" strike="noStrike" baseline="0" dirty="0" smtClean="0">
                <a:solidFill>
                  <a:prstClr val="black"/>
                </a:solidFill>
                <a:latin typeface="Times New Roman"/>
              </a:rPr>
              <a:t>Каков принцип построения хеш-таблиц?</a:t>
            </a:r>
          </a:p>
          <a:p>
            <a:pPr marL="457200" indent="-457200">
              <a:buClr>
                <a:schemeClr val="tx2"/>
              </a:buClr>
              <a:buFont typeface="+mj-lt"/>
              <a:buAutoNum type="arabicPeriod"/>
            </a:pPr>
            <a:r>
              <a:rPr lang="ru-RU" b="0" i="0" u="none" strike="noStrike" baseline="0" dirty="0" smtClean="0">
                <a:solidFill>
                  <a:prstClr val="black"/>
                </a:solidFill>
                <a:latin typeface="Times New Roman"/>
              </a:rPr>
              <a:t>Существуют ли универсальные методы построения хеш-таблиц? Ответ обоснуйте.</a:t>
            </a:r>
          </a:p>
          <a:p>
            <a:pPr marL="457200" indent="-457200">
              <a:buClr>
                <a:schemeClr val="tx2"/>
              </a:buClr>
              <a:buFont typeface="+mj-lt"/>
              <a:buAutoNum type="arabicPeriod"/>
            </a:pPr>
            <a:r>
              <a:rPr lang="ru-RU" b="0" i="0" u="none" strike="noStrike" baseline="0" dirty="0" smtClean="0">
                <a:solidFill>
                  <a:prstClr val="black"/>
                </a:solidFill>
                <a:latin typeface="Times New Roman"/>
              </a:rPr>
              <a:t>Почему возможно возникновение коллизий?</a:t>
            </a:r>
          </a:p>
          <a:p>
            <a:pPr marL="457200" indent="-457200">
              <a:buClr>
                <a:schemeClr val="tx2"/>
              </a:buClr>
              <a:buFont typeface="+mj-lt"/>
              <a:buAutoNum type="arabicPeriod"/>
            </a:pPr>
            <a:r>
              <a:rPr lang="ru-RU" b="0" i="0" u="none" strike="noStrike" baseline="0" dirty="0" smtClean="0">
                <a:solidFill>
                  <a:prstClr val="black"/>
                </a:solidFill>
                <a:latin typeface="Times New Roman"/>
              </a:rPr>
              <a:t>Каковы методы устранения коллизий? Охарактеризуйте их эффективность в различных ситуациях.</a:t>
            </a:r>
          </a:p>
          <a:p>
            <a:pPr marL="457200" indent="-457200">
              <a:buClr>
                <a:schemeClr val="tx2"/>
              </a:buClr>
              <a:buFont typeface="+mj-lt"/>
              <a:buAutoNum type="arabicPeriod"/>
            </a:pPr>
            <a:r>
              <a:rPr lang="ru-RU" b="0" i="0" u="none" strike="noStrike" baseline="0" dirty="0" smtClean="0">
                <a:solidFill>
                  <a:prstClr val="black"/>
                </a:solidFill>
                <a:latin typeface="Times New Roman"/>
              </a:rPr>
              <a:t>Назовите преимущества открытого и закрытого хеширования.</a:t>
            </a:r>
          </a:p>
          <a:p>
            <a:pPr marL="457200" indent="-457200">
              <a:buClr>
                <a:schemeClr val="tx2"/>
              </a:buClr>
              <a:buFont typeface="+mj-lt"/>
              <a:buAutoNum type="arabicPeriod"/>
            </a:pPr>
            <a:r>
              <a:rPr lang="ru-RU" b="0" i="0" u="none" strike="noStrike" baseline="0" dirty="0" smtClean="0">
                <a:solidFill>
                  <a:prstClr val="black"/>
                </a:solidFill>
                <a:latin typeface="Times New Roman"/>
              </a:rPr>
              <a:t>В каком случае поиск в хеш-таблицах становится неэффективен?</a:t>
            </a:r>
          </a:p>
          <a:p>
            <a:pPr marL="457200" indent="-457200">
              <a:buClr>
                <a:schemeClr val="tx2"/>
              </a:buClr>
              <a:buFont typeface="+mj-lt"/>
              <a:buAutoNum type="arabicPeriod"/>
            </a:pPr>
            <a:r>
              <a:rPr lang="ru-RU" b="0" i="0" u="none" strike="noStrike" baseline="0" dirty="0" smtClean="0">
                <a:solidFill>
                  <a:prstClr val="black"/>
                </a:solidFill>
                <a:latin typeface="Times New Roman"/>
              </a:rPr>
              <a:t>Как выбирается метод изменения адреса при повторном хешировании?</a:t>
            </a:r>
          </a:p>
        </p:txBody>
      </p:sp>
    </p:spTree>
    <p:extLst>
      <p:ext uri="{BB962C8B-B14F-4D97-AF65-F5344CB8AC3E}">
        <p14:creationId xmlns:p14="http://schemas.microsoft.com/office/powerpoint/2010/main" val="2816961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692696"/>
            <a:ext cx="8291264" cy="4373563"/>
          </a:xfrm>
        </p:spPr>
        <p:txBody>
          <a:bodyPr>
            <a:noAutofit/>
          </a:bodyPr>
          <a:lstStyle/>
          <a:p>
            <a:pPr marL="0" marR="0" lvl="0" indent="0" rtl="0">
              <a:buNone/>
            </a:pPr>
            <a:r>
              <a:rPr lang="ru-RU" b="0" i="0" u="none" strike="noStrike" baseline="0" dirty="0" smtClean="0">
                <a:solidFill>
                  <a:prstClr val="black"/>
                </a:solidFill>
                <a:latin typeface="Times New Roman"/>
              </a:rPr>
              <a:t>   Если бы все данные были случайными, то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были бы очень простые (например, несколько битов ключа). Однако на практике случайные данные встречаются достаточно редко, и приходится создавать функцию, которая зависела бы от всего ключа. Если </a:t>
            </a:r>
            <a:r>
              <a:rPr lang="ru-RU" b="0" i="1" u="none" strike="noStrike" baseline="0" dirty="0" smtClean="0">
                <a:solidFill>
                  <a:prstClr val="black"/>
                </a:solidFill>
                <a:latin typeface="Times New Roman"/>
              </a:rPr>
              <a:t>хеш-функция</a:t>
            </a:r>
            <a:r>
              <a:rPr lang="ru-RU" b="0" i="0" u="none" strike="noStrike" baseline="0" dirty="0" smtClean="0">
                <a:solidFill>
                  <a:prstClr val="black"/>
                </a:solidFill>
                <a:latin typeface="Times New Roman"/>
              </a:rPr>
              <a:t> распределяет совокупность </a:t>
            </a:r>
            <a:r>
              <a:rPr lang="ru-RU" b="0" i="1" u="none" strike="noStrike" baseline="0" dirty="0" smtClean="0">
                <a:solidFill>
                  <a:prstClr val="black"/>
                </a:solidFill>
                <a:latin typeface="Times New Roman"/>
              </a:rPr>
              <a:t>возможных ключей </a:t>
            </a:r>
            <a:r>
              <a:rPr lang="ru-RU" b="0" i="0" u="none" strike="noStrike" baseline="0" dirty="0" smtClean="0">
                <a:solidFill>
                  <a:prstClr val="black"/>
                </a:solidFill>
                <a:latin typeface="Times New Roman"/>
              </a:rPr>
              <a:t>равномерно по множеству индексов, то </a:t>
            </a:r>
            <a:r>
              <a:rPr lang="ru-RU" b="0" i="1" u="none" strike="noStrike" baseline="0" dirty="0" smtClean="0">
                <a:solidFill>
                  <a:prstClr val="black"/>
                </a:solidFill>
                <a:latin typeface="Times New Roman"/>
              </a:rPr>
              <a:t>хеширование</a:t>
            </a:r>
            <a:r>
              <a:rPr lang="ru-RU" b="0" i="0" u="none" strike="noStrike" baseline="0" dirty="0" smtClean="0">
                <a:solidFill>
                  <a:prstClr val="black"/>
                </a:solidFill>
                <a:latin typeface="Times New Roman"/>
              </a:rPr>
              <a:t> эффективно разбивает множество ключей. Наихудший случай – когда все ключи </a:t>
            </a:r>
            <a:r>
              <a:rPr lang="ru-RU" b="0" i="0" u="none" strike="noStrike" baseline="0" dirty="0" err="1" smtClean="0">
                <a:solidFill>
                  <a:prstClr val="black"/>
                </a:solidFill>
                <a:latin typeface="Times New Roman"/>
              </a:rPr>
              <a:t>хешируются</a:t>
            </a:r>
            <a:r>
              <a:rPr lang="ru-RU" b="0" i="0" u="none" strike="noStrike" baseline="0" dirty="0" smtClean="0">
                <a:solidFill>
                  <a:prstClr val="black"/>
                </a:solidFill>
                <a:latin typeface="Times New Roman"/>
              </a:rPr>
              <a:t> в один </a:t>
            </a:r>
            <a:r>
              <a:rPr lang="ru-RU" b="0" i="1" u="none" strike="noStrike" baseline="0" dirty="0" smtClean="0">
                <a:solidFill>
                  <a:prstClr val="black"/>
                </a:solidFill>
                <a:latin typeface="Times New Roman"/>
              </a:rPr>
              <a:t>индекс</a:t>
            </a:r>
            <a:r>
              <a:rPr lang="ru-RU" b="0" i="0" u="none" strike="noStrike" baseline="0" dirty="0" smtClean="0">
                <a:solidFill>
                  <a:prstClr val="black"/>
                </a:solidFill>
                <a:latin typeface="Times New Roman"/>
              </a:rPr>
              <a:t>.</a:t>
            </a:r>
          </a:p>
          <a:p>
            <a:pPr marL="0" marR="0" lvl="0" indent="0" rtl="0">
              <a:buNone/>
            </a:pPr>
            <a:r>
              <a:rPr lang="ru-RU" b="0" i="0" u="none" strike="noStrike" baseline="0" dirty="0" smtClean="0">
                <a:solidFill>
                  <a:prstClr val="black"/>
                </a:solidFill>
                <a:latin typeface="Times New Roman"/>
              </a:rPr>
              <a:t>   При возникновении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необходимо найти новое </a:t>
            </a:r>
            <a:r>
              <a:rPr lang="ru-RU" b="0" i="1" u="none" strike="noStrike" baseline="0" dirty="0" smtClean="0">
                <a:solidFill>
                  <a:prstClr val="black"/>
                </a:solidFill>
                <a:latin typeface="Times New Roman"/>
              </a:rPr>
              <a:t>место</a:t>
            </a:r>
            <a:r>
              <a:rPr lang="ru-RU" b="0" i="0" u="none" strike="noStrike" baseline="0" dirty="0" smtClean="0">
                <a:solidFill>
                  <a:prstClr val="black"/>
                </a:solidFill>
                <a:latin typeface="Times New Roman"/>
              </a:rPr>
              <a:t> для хранения ключей, претендующих на одну и ту же ячейку хеш-таблицы. </a:t>
            </a:r>
            <a:r>
              <a:rPr lang="ru-RU" b="0" i="0" u="none" strike="noStrike" baseline="0" dirty="0" err="1" smtClean="0">
                <a:solidFill>
                  <a:prstClr val="black"/>
                </a:solidFill>
                <a:latin typeface="Times New Roman"/>
              </a:rPr>
              <a:t>Причем</a:t>
            </a:r>
            <a:r>
              <a:rPr lang="ru-RU" b="0" i="0" u="none" strike="noStrike" baseline="0" dirty="0" smtClean="0">
                <a:solidFill>
                  <a:prstClr val="black"/>
                </a:solidFill>
                <a:latin typeface="Times New Roman"/>
              </a:rPr>
              <a:t>, если </a:t>
            </a:r>
            <a:r>
              <a:rPr lang="ru-RU" b="0" i="1" u="none" strike="noStrike" baseline="0" dirty="0" smtClean="0">
                <a:solidFill>
                  <a:prstClr val="black"/>
                </a:solidFill>
                <a:latin typeface="Times New Roman"/>
              </a:rPr>
              <a:t>коллизии</a:t>
            </a:r>
            <a:r>
              <a:rPr lang="ru-RU" b="0" i="0" u="none" strike="noStrike" baseline="0" dirty="0" smtClean="0">
                <a:solidFill>
                  <a:prstClr val="black"/>
                </a:solidFill>
                <a:latin typeface="Times New Roman"/>
              </a:rPr>
              <a:t> допускаются, то их количество необходимо минимизировать. В некоторых специальных случаях </a:t>
            </a:r>
            <a:r>
              <a:rPr lang="ru-RU" b="0" i="0" u="none" strike="noStrike" baseline="0" dirty="0" err="1" smtClean="0">
                <a:solidFill>
                  <a:prstClr val="black"/>
                </a:solidFill>
                <a:latin typeface="Times New Roman"/>
              </a:rPr>
              <a:t>удается</a:t>
            </a:r>
            <a:r>
              <a:rPr lang="ru-RU" b="0" i="0" u="none" strike="noStrike" baseline="0" dirty="0" smtClean="0">
                <a:solidFill>
                  <a:prstClr val="black"/>
                </a:solidFill>
                <a:latin typeface="Times New Roman"/>
              </a:rPr>
              <a:t> избежать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вообще. Например, если все ключи элементов известны заранее (или очень редко меняются), то для них можно найти некоторую инъективную хеш-функцию, которая распределит их по ячейкам хеш-таблицы без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Хеш-таблицы, использующие подобные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не нуждаются в механизме разрешения </a:t>
            </a:r>
            <a:r>
              <a:rPr lang="ru-RU" b="0" i="1" u="none" strike="noStrike" baseline="0" dirty="0" smtClean="0">
                <a:solidFill>
                  <a:prstClr val="black"/>
                </a:solidFill>
                <a:latin typeface="Times New Roman"/>
              </a:rPr>
              <a:t>коллизий</a:t>
            </a:r>
            <a:r>
              <a:rPr lang="ru-RU" b="0" i="0" u="none" strike="noStrike" baseline="0" dirty="0" smtClean="0">
                <a:solidFill>
                  <a:prstClr val="black"/>
                </a:solidFill>
                <a:latin typeface="Times New Roman"/>
              </a:rPr>
              <a:t>, и называются хеш-таблицами с </a:t>
            </a:r>
            <a:r>
              <a:rPr lang="ru-RU" b="0" i="1" u="none" strike="noStrike" baseline="0" dirty="0" smtClean="0">
                <a:solidFill>
                  <a:prstClr val="black"/>
                </a:solidFill>
                <a:latin typeface="Times New Roman"/>
              </a:rPr>
              <a:t>прямой адресацией</a:t>
            </a:r>
            <a:r>
              <a:rPr lang="ru-RU" b="0" i="0" u="none" strike="noStrike" baseline="0" dirty="0" smtClean="0">
                <a:solidFill>
                  <a:prstClr val="black"/>
                </a:solidFill>
                <a:latin typeface="Times New Roman"/>
              </a:rPr>
              <a:t>.</a:t>
            </a:r>
          </a:p>
        </p:txBody>
      </p:sp>
    </p:spTree>
    <p:extLst>
      <p:ext uri="{BB962C8B-B14F-4D97-AF65-F5344CB8AC3E}">
        <p14:creationId xmlns:p14="http://schemas.microsoft.com/office/powerpoint/2010/main" val="73049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147248" cy="1047646"/>
          </a:xfrm>
        </p:spPr>
        <p:txBody>
          <a:bodyPr>
            <a:normAutofit/>
          </a:bodyPr>
          <a:lstStyle/>
          <a:p>
            <a:pPr marR="0" algn="ctr" rtl="0"/>
            <a:r>
              <a:rPr lang="ru-RU" sz="2800" b="0" i="0" u="none" strike="noStrike" kern="1800" baseline="0" dirty="0" smtClean="0">
                <a:latin typeface="Times New Roman"/>
              </a:rPr>
              <a:t>Хеш-таблицы должны соответствовать следующим </a:t>
            </a:r>
            <a:r>
              <a:rPr lang="ru-RU" sz="2800" b="0" i="1" u="none" strike="noStrike" kern="1800" baseline="0" dirty="0" smtClean="0">
                <a:latin typeface="Times New Roman"/>
              </a:rPr>
              <a:t>свойствам</a:t>
            </a:r>
            <a:endParaRPr lang="ru-RU" sz="2800" b="0" i="0" u="none" strike="noStrike" kern="1800" baseline="0" dirty="0" smtClean="0">
              <a:latin typeface="Times New Roman"/>
            </a:endParaRPr>
          </a:p>
        </p:txBody>
      </p:sp>
      <p:sp>
        <p:nvSpPr>
          <p:cNvPr id="3" name="Текст 2"/>
          <p:cNvSpPr>
            <a:spLocks noGrp="1"/>
          </p:cNvSpPr>
          <p:nvPr>
            <p:ph type="body" idx="1"/>
          </p:nvPr>
        </p:nvSpPr>
        <p:spPr>
          <a:xfrm>
            <a:off x="395536" y="1700808"/>
            <a:ext cx="8229600" cy="4525963"/>
          </a:xfrm>
        </p:spPr>
        <p:txBody>
          <a:bodyPr>
            <a:noAutofit/>
          </a:bodyPr>
          <a:lstStyle/>
          <a:p>
            <a:pPr marR="0" lvl="1" rtl="0"/>
            <a:r>
              <a:rPr lang="ru-RU" b="0" i="0" u="none" strike="noStrike" baseline="0" dirty="0" smtClean="0">
                <a:solidFill>
                  <a:prstClr val="black"/>
                </a:solidFill>
                <a:latin typeface="Times New Roman"/>
              </a:rPr>
              <a:t>Выполнение операции в хеш-таблице начинается с вычисления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от ключа. Получающееся </a:t>
            </a:r>
            <a:r>
              <a:rPr lang="ru-RU" b="0" i="0" u="none" strike="noStrike" baseline="0" dirty="0" err="1" smtClean="0">
                <a:solidFill>
                  <a:prstClr val="black"/>
                </a:solidFill>
                <a:latin typeface="Times New Roman"/>
              </a:rPr>
              <a:t>хеш</a:t>
            </a:r>
            <a:r>
              <a:rPr lang="ru-RU" b="0" i="0" u="none" strike="noStrike" baseline="0" dirty="0" smtClean="0">
                <a:solidFill>
                  <a:prstClr val="black"/>
                </a:solidFill>
                <a:latin typeface="Times New Roman"/>
              </a:rPr>
              <a:t>-значение является индексом в исходном массиве.</a:t>
            </a:r>
          </a:p>
          <a:p>
            <a:pPr marR="0" lvl="1" rtl="0"/>
            <a:r>
              <a:rPr lang="ru-RU" b="0" i="0" u="none" strike="noStrike" baseline="0" dirty="0" smtClean="0">
                <a:solidFill>
                  <a:prstClr val="black"/>
                </a:solidFill>
                <a:latin typeface="Times New Roman"/>
              </a:rPr>
              <a:t>Количество хранимых элементов массива, </a:t>
            </a:r>
            <a:r>
              <a:rPr lang="ru-RU" b="0" i="0" u="none" strike="noStrike" baseline="0" dirty="0" err="1" smtClean="0">
                <a:solidFill>
                  <a:prstClr val="black"/>
                </a:solidFill>
                <a:latin typeface="Times New Roman"/>
              </a:rPr>
              <a:t>деленное</a:t>
            </a:r>
            <a:r>
              <a:rPr lang="ru-RU" b="0" i="0" u="none" strike="noStrike" baseline="0" dirty="0" smtClean="0">
                <a:solidFill>
                  <a:prstClr val="black"/>
                </a:solidFill>
                <a:latin typeface="Times New Roman"/>
              </a:rPr>
              <a:t> на число возможных значений </a:t>
            </a:r>
            <a:r>
              <a:rPr lang="ru-RU" b="0" i="1" u="none" strike="noStrike" baseline="0" dirty="0" smtClean="0">
                <a:solidFill>
                  <a:prstClr val="black"/>
                </a:solidFill>
                <a:latin typeface="Times New Roman"/>
              </a:rPr>
              <a:t>хеш-функции</a:t>
            </a:r>
            <a:r>
              <a:rPr lang="ru-RU" b="0" i="0" u="none" strike="noStrike" baseline="0" dirty="0" smtClean="0">
                <a:solidFill>
                  <a:prstClr val="black"/>
                </a:solidFill>
                <a:latin typeface="Times New Roman"/>
              </a:rPr>
              <a:t>, называется </a:t>
            </a:r>
            <a:r>
              <a:rPr lang="ru-RU" b="0" i="1" u="none" strike="noStrike" baseline="0" dirty="0" smtClean="0">
                <a:solidFill>
                  <a:prstClr val="black"/>
                </a:solidFill>
                <a:latin typeface="Times New Roman"/>
              </a:rPr>
              <a:t>коэффициентом заполнения хеш-таблицы</a:t>
            </a:r>
            <a:r>
              <a:rPr lang="ru-RU" b="0" i="0" u="none" strike="noStrike" baseline="0" dirty="0" smtClean="0">
                <a:solidFill>
                  <a:prstClr val="black"/>
                </a:solidFill>
                <a:latin typeface="Times New Roman"/>
              </a:rPr>
              <a:t> ( </a:t>
            </a:r>
            <a:r>
              <a:rPr lang="ru-RU" b="0" i="1" u="none" strike="noStrike" baseline="0" dirty="0" err="1" smtClean="0">
                <a:solidFill>
                  <a:prstClr val="black"/>
                </a:solidFill>
                <a:latin typeface="Times New Roman"/>
              </a:rPr>
              <a:t>load</a:t>
            </a:r>
            <a:r>
              <a:rPr lang="ru-RU" b="0" i="1" u="none" strike="noStrike" baseline="0" dirty="0" smtClean="0">
                <a:solidFill>
                  <a:prstClr val="black"/>
                </a:solidFill>
                <a:latin typeface="Times New Roman"/>
              </a:rPr>
              <a:t> </a:t>
            </a:r>
            <a:r>
              <a:rPr lang="ru-RU" b="0" i="1" u="none" strike="noStrike" baseline="0" dirty="0" err="1" smtClean="0">
                <a:solidFill>
                  <a:prstClr val="black"/>
                </a:solidFill>
                <a:latin typeface="Times New Roman"/>
              </a:rPr>
              <a:t>factor</a:t>
            </a:r>
            <a:r>
              <a:rPr lang="ru-RU" b="0" i="0" u="none" strike="noStrike" baseline="0" dirty="0" smtClean="0">
                <a:solidFill>
                  <a:prstClr val="black"/>
                </a:solidFill>
                <a:latin typeface="Times New Roman"/>
              </a:rPr>
              <a:t> ) и является важным параметром, от которого зависит среднее время выполнения операций.</a:t>
            </a:r>
          </a:p>
          <a:p>
            <a:pPr marR="0" lvl="1" rtl="0"/>
            <a:r>
              <a:rPr lang="ru-RU" b="0" i="0" u="none" strike="noStrike" baseline="0" dirty="0" smtClean="0">
                <a:solidFill>
                  <a:prstClr val="black"/>
                </a:solidFill>
                <a:latin typeface="Times New Roman"/>
              </a:rPr>
              <a:t>Операции поиска, вставки и удаления должны выполняться в среднем за время </a:t>
            </a:r>
            <a:r>
              <a:rPr lang="ru-RU" b="0" i="0" u="none" strike="noStrike" baseline="0" dirty="0" smtClean="0">
                <a:solidFill>
                  <a:schemeClr val="tx2"/>
                </a:solidFill>
                <a:latin typeface="Times New Roman"/>
              </a:rPr>
              <a:t>O(1). </a:t>
            </a:r>
            <a:r>
              <a:rPr lang="ru-RU" b="0" i="0" u="none" strike="noStrike" baseline="0" dirty="0" smtClean="0">
                <a:solidFill>
                  <a:prstClr val="black"/>
                </a:solidFill>
                <a:latin typeface="Times New Roman"/>
              </a:rPr>
              <a:t>Однако при такой оценке не учитываются возможные аппаратные затраты на перестройку индекса хеш-таблицы, связанную с увеличением значения размера массива и добавлением в хеш-таблицу новой пары.</a:t>
            </a:r>
          </a:p>
          <a:p>
            <a:pPr marR="0" lvl="1" rtl="0"/>
            <a:r>
              <a:rPr lang="ru-RU" b="0" i="0" u="none" strike="noStrike" baseline="0" dirty="0" smtClean="0">
                <a:solidFill>
                  <a:prstClr val="black"/>
                </a:solidFill>
                <a:latin typeface="Times New Roman"/>
              </a:rPr>
              <a:t>Механизм разрешения </a:t>
            </a:r>
            <a:r>
              <a:rPr lang="ru-RU" b="0" i="1" u="none" strike="noStrike" baseline="0" dirty="0" smtClean="0">
                <a:solidFill>
                  <a:prstClr val="black"/>
                </a:solidFill>
                <a:latin typeface="Times New Roman"/>
              </a:rPr>
              <a:t>коллизий </a:t>
            </a:r>
            <a:r>
              <a:rPr lang="ru-RU" b="0" i="0" u="none" strike="noStrike" baseline="0" dirty="0" smtClean="0">
                <a:solidFill>
                  <a:prstClr val="black"/>
                </a:solidFill>
                <a:latin typeface="Times New Roman"/>
              </a:rPr>
              <a:t>является важной составляющей любой хеш-таблицы.</a:t>
            </a:r>
          </a:p>
        </p:txBody>
      </p:sp>
    </p:spTree>
    <p:extLst>
      <p:ext uri="{BB962C8B-B14F-4D97-AF65-F5344CB8AC3E}">
        <p14:creationId xmlns:p14="http://schemas.microsoft.com/office/powerpoint/2010/main" val="2782099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9552" y="1340768"/>
            <a:ext cx="8136904" cy="4641379"/>
          </a:xfrm>
        </p:spPr>
        <p:txBody>
          <a:bodyPr>
            <a:normAutofit/>
          </a:bodyPr>
          <a:lstStyle/>
          <a:p>
            <a:pPr marL="0" marR="0" lvl="0" indent="0" rtl="0">
              <a:buNone/>
            </a:pPr>
            <a:r>
              <a:rPr lang="ru-RU" sz="2200" b="0" i="1" u="none" strike="noStrike" baseline="0" dirty="0" smtClean="0">
                <a:solidFill>
                  <a:prstClr val="black"/>
                </a:solidFill>
                <a:latin typeface="Times New Roman"/>
              </a:rPr>
              <a:t>    Хеширование</a:t>
            </a:r>
            <a:r>
              <a:rPr lang="ru-RU" sz="2200" b="0" i="0" u="none" strike="noStrike" baseline="0" dirty="0" smtClean="0">
                <a:solidFill>
                  <a:prstClr val="black"/>
                </a:solidFill>
                <a:latin typeface="Times New Roman"/>
              </a:rPr>
              <a:t> полезно, когда широкий </a:t>
            </a:r>
            <a:r>
              <a:rPr lang="ru-RU" sz="2200" b="0" i="1" u="none" strike="noStrike" baseline="0" dirty="0" smtClean="0">
                <a:solidFill>
                  <a:prstClr val="black"/>
                </a:solidFill>
                <a:latin typeface="Times New Roman"/>
              </a:rPr>
              <a:t>диапазон</a:t>
            </a:r>
            <a:r>
              <a:rPr lang="ru-RU" sz="2200" b="0" i="0" u="none" strike="noStrike" baseline="0" dirty="0" smtClean="0">
                <a:solidFill>
                  <a:prstClr val="black"/>
                </a:solidFill>
                <a:latin typeface="Times New Roman"/>
              </a:rPr>
              <a:t> возможных значений должен быть сохранен в малом </a:t>
            </a:r>
            <a:r>
              <a:rPr lang="ru-RU" sz="2200" b="0" i="0" u="none" strike="noStrike" baseline="0" dirty="0" err="1" smtClean="0">
                <a:solidFill>
                  <a:prstClr val="black"/>
                </a:solidFill>
                <a:latin typeface="Times New Roman"/>
              </a:rPr>
              <a:t>объеме</a:t>
            </a:r>
            <a:r>
              <a:rPr lang="ru-RU" sz="2200" b="0" i="0" u="none" strike="noStrike" baseline="0" dirty="0" smtClean="0">
                <a:solidFill>
                  <a:prstClr val="black"/>
                </a:solidFill>
                <a:latin typeface="Times New Roman"/>
              </a:rPr>
              <a:t> памяти, и нужен способ быстрого, практически произвольного доступа. </a:t>
            </a:r>
            <a:r>
              <a:rPr lang="ru-RU" sz="2200" b="0" i="1" u="none" strike="noStrike" baseline="0" dirty="0" smtClean="0">
                <a:solidFill>
                  <a:prstClr val="black"/>
                </a:solidFill>
                <a:latin typeface="Times New Roman"/>
              </a:rPr>
              <a:t>Хэш-таблицы</a:t>
            </a:r>
            <a:r>
              <a:rPr lang="ru-RU" sz="2200" b="0" i="0" u="none" strike="noStrike" baseline="0" dirty="0" smtClean="0">
                <a:solidFill>
                  <a:prstClr val="black"/>
                </a:solidFill>
                <a:latin typeface="Times New Roman"/>
              </a:rPr>
              <a:t> часто применяются в базах данных, и, особенно, в </a:t>
            </a:r>
            <a:r>
              <a:rPr lang="ru-RU" sz="2200" b="0" i="1" u="none" strike="noStrike" baseline="0" dirty="0" smtClean="0">
                <a:solidFill>
                  <a:prstClr val="black"/>
                </a:solidFill>
                <a:latin typeface="Times New Roman"/>
              </a:rPr>
              <a:t>языковых процессорах</a:t>
            </a:r>
            <a:r>
              <a:rPr lang="ru-RU" sz="2200" b="0" i="0" u="none" strike="noStrike" baseline="0" dirty="0" smtClean="0">
                <a:solidFill>
                  <a:prstClr val="black"/>
                </a:solidFill>
                <a:latin typeface="Times New Roman"/>
              </a:rPr>
              <a:t> типа компиляторов и </a:t>
            </a:r>
            <a:r>
              <a:rPr lang="ru-RU" sz="2200" b="0" i="1" u="none" strike="noStrike" baseline="0" dirty="0" smtClean="0">
                <a:solidFill>
                  <a:prstClr val="black"/>
                </a:solidFill>
                <a:latin typeface="Times New Roman"/>
              </a:rPr>
              <a:t>ассемблеров</a:t>
            </a:r>
            <a:r>
              <a:rPr lang="ru-RU" sz="2200" b="0" i="0" u="none" strike="noStrike" baseline="0" dirty="0" smtClean="0">
                <a:solidFill>
                  <a:prstClr val="black"/>
                </a:solidFill>
                <a:latin typeface="Times New Roman"/>
              </a:rPr>
              <a:t>, где они повышают скорость обработки таблицы идентификаторов. В качестве использования </a:t>
            </a:r>
            <a:r>
              <a:rPr lang="ru-RU" sz="2200" b="0" i="1" u="none" strike="noStrike" baseline="0" dirty="0" smtClean="0">
                <a:solidFill>
                  <a:prstClr val="black"/>
                </a:solidFill>
                <a:latin typeface="Times New Roman"/>
              </a:rPr>
              <a:t>хеширования</a:t>
            </a:r>
            <a:r>
              <a:rPr lang="ru-RU" sz="2200" b="0" i="0" u="none" strike="noStrike" baseline="0" dirty="0" smtClean="0">
                <a:solidFill>
                  <a:prstClr val="black"/>
                </a:solidFill>
                <a:latin typeface="Times New Roman"/>
              </a:rPr>
              <a:t> в повседневной жизни можно привести примеры распределение книг в библиотеке по тематическим каталогам, упорядочивание в словарях по первым буквам слов, </a:t>
            </a:r>
            <a:r>
              <a:rPr lang="ru-RU" sz="2200" b="0" i="1" u="none" strike="noStrike" baseline="0" dirty="0" smtClean="0">
                <a:solidFill>
                  <a:prstClr val="black"/>
                </a:solidFill>
                <a:latin typeface="Times New Roman"/>
              </a:rPr>
              <a:t>шифрование</a:t>
            </a:r>
            <a:r>
              <a:rPr lang="ru-RU" sz="2200" b="0" i="0" u="none" strike="noStrike" baseline="0" dirty="0" smtClean="0">
                <a:solidFill>
                  <a:prstClr val="black"/>
                </a:solidFill>
                <a:latin typeface="Times New Roman"/>
              </a:rPr>
              <a:t> специальностей в вузах и т.д.</a:t>
            </a:r>
          </a:p>
        </p:txBody>
      </p:sp>
    </p:spTree>
    <p:extLst>
      <p:ext uri="{BB962C8B-B14F-4D97-AF65-F5344CB8AC3E}">
        <p14:creationId xmlns:p14="http://schemas.microsoft.com/office/powerpoint/2010/main" val="2480547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6696744" cy="1371600"/>
          </a:xfrm>
        </p:spPr>
        <p:txBody>
          <a:bodyPr>
            <a:normAutofit/>
          </a:bodyPr>
          <a:lstStyle/>
          <a:p>
            <a:pPr marR="0" algn="ctr" rtl="0"/>
            <a:r>
              <a:rPr lang="ru-RU" sz="2800" b="0" i="0" u="none" strike="noStrike" kern="1800" baseline="0" dirty="0" smtClean="0">
                <a:latin typeface="Times New Roman"/>
              </a:rPr>
              <a:t>Методы разрешения коллизий</a:t>
            </a:r>
          </a:p>
        </p:txBody>
      </p:sp>
      <p:sp>
        <p:nvSpPr>
          <p:cNvPr id="3" name="Текст 2"/>
          <p:cNvSpPr>
            <a:spLocks noGrp="1"/>
          </p:cNvSpPr>
          <p:nvPr>
            <p:ph type="body" idx="1"/>
          </p:nvPr>
        </p:nvSpPr>
        <p:spPr>
          <a:xfrm>
            <a:off x="611560" y="2060848"/>
            <a:ext cx="7620000" cy="4373563"/>
          </a:xfrm>
        </p:spPr>
        <p:txBody>
          <a:bodyPr>
            <a:normAutofit/>
          </a:bodyPr>
          <a:lstStyle/>
          <a:p>
            <a:pPr marL="0" marR="0" lvl="0" indent="0" rtl="0">
              <a:buNone/>
            </a:pPr>
            <a:r>
              <a:rPr lang="ru-RU" sz="2200" b="0" i="1" u="none" strike="noStrike" baseline="0" dirty="0" smtClean="0">
                <a:solidFill>
                  <a:prstClr val="black"/>
                </a:solidFill>
                <a:latin typeface="Times New Roman"/>
              </a:rPr>
              <a:t>   Коллизии</a:t>
            </a:r>
            <a:r>
              <a:rPr lang="ru-RU" sz="2200" b="0" i="0" u="none" strike="noStrike" baseline="0" dirty="0" smtClean="0">
                <a:solidFill>
                  <a:prstClr val="black"/>
                </a:solidFill>
                <a:latin typeface="Times New Roman"/>
              </a:rPr>
              <a:t> осложняют использование хеш-таблиц, так как нарушают однозначность соответствия между </a:t>
            </a:r>
            <a:r>
              <a:rPr lang="ru-RU" sz="2200" b="0" i="0" u="none" strike="noStrike" baseline="0" dirty="0" err="1" smtClean="0">
                <a:solidFill>
                  <a:prstClr val="black"/>
                </a:solidFill>
                <a:latin typeface="Times New Roman"/>
              </a:rPr>
              <a:t>хеш</a:t>
            </a:r>
            <a:r>
              <a:rPr lang="ru-RU" sz="2200" b="0" i="0" u="none" strike="noStrike" baseline="0" dirty="0" smtClean="0">
                <a:solidFill>
                  <a:prstClr val="black"/>
                </a:solidFill>
                <a:latin typeface="Times New Roman"/>
              </a:rPr>
              <a:t>-кодами и данными.     Тем не менее, существуют способы преодоления возникающих сложностей:</a:t>
            </a:r>
          </a:p>
          <a:p>
            <a:pPr marL="800100" lvl="1" indent="-342900"/>
            <a:r>
              <a:rPr lang="ru-RU" sz="2200" b="0" i="0" u="none" strike="noStrike" baseline="0" dirty="0" smtClean="0">
                <a:solidFill>
                  <a:prstClr val="black"/>
                </a:solidFill>
                <a:latin typeface="Times New Roman"/>
              </a:rPr>
              <a:t>метод цепочек (внешнее или открытое </a:t>
            </a:r>
            <a:r>
              <a:rPr lang="ru-RU" sz="2200" b="0" i="1" u="none" strike="noStrike" baseline="0" dirty="0" smtClean="0">
                <a:solidFill>
                  <a:prstClr val="black"/>
                </a:solidFill>
                <a:latin typeface="Times New Roman"/>
              </a:rPr>
              <a:t>хеширование</a:t>
            </a:r>
            <a:r>
              <a:rPr lang="ru-RU" sz="2200" b="0" i="0" u="none" strike="noStrike" baseline="0" dirty="0" smtClean="0">
                <a:solidFill>
                  <a:prstClr val="black"/>
                </a:solidFill>
                <a:latin typeface="Times New Roman"/>
              </a:rPr>
              <a:t>);</a:t>
            </a:r>
          </a:p>
          <a:p>
            <a:pPr marL="800100" lvl="1" indent="-342900"/>
            <a:r>
              <a:rPr lang="ru-RU" sz="2200" b="0" i="0" u="none" strike="noStrike" baseline="0" dirty="0" smtClean="0">
                <a:solidFill>
                  <a:prstClr val="black"/>
                </a:solidFill>
                <a:latin typeface="Times New Roman"/>
              </a:rPr>
              <a:t>метод открытой адресации (закрытое </a:t>
            </a:r>
            <a:r>
              <a:rPr lang="ru-RU" sz="2200" b="0" i="1" u="none" strike="noStrike" baseline="0" dirty="0" smtClean="0">
                <a:solidFill>
                  <a:prstClr val="black"/>
                </a:solidFill>
                <a:latin typeface="Times New Roman"/>
              </a:rPr>
              <a:t>хеширование</a:t>
            </a:r>
            <a:r>
              <a:rPr lang="ru-RU" sz="2200" b="0" i="0" u="none" strike="noStrike" baseline="0" dirty="0" smtClean="0">
                <a:solidFill>
                  <a:prstClr val="black"/>
                </a:solidFill>
                <a:latin typeface="Times New Roman"/>
              </a:rPr>
              <a:t>).</a:t>
            </a:r>
          </a:p>
        </p:txBody>
      </p:sp>
    </p:spTree>
    <p:extLst>
      <p:ext uri="{BB962C8B-B14F-4D97-AF65-F5344CB8AC3E}">
        <p14:creationId xmlns:p14="http://schemas.microsoft.com/office/powerpoint/2010/main" val="4084798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582341"/>
            <a:ext cx="7200800" cy="3816429"/>
          </a:xfrm>
          <a:prstGeom prst="rect">
            <a:avLst/>
          </a:prstGeom>
        </p:spPr>
        <p:txBody>
          <a:bodyPr wrap="square">
            <a:spAutoFit/>
          </a:bodyPr>
          <a:lstStyle/>
          <a:p>
            <a:pPr lvl="0"/>
            <a:r>
              <a:rPr lang="ru-RU" sz="2200" dirty="0" smtClean="0">
                <a:solidFill>
                  <a:prstClr val="black"/>
                </a:solidFill>
                <a:latin typeface="Times New Roman"/>
              </a:rPr>
              <a:t>   Технология </a:t>
            </a:r>
            <a:r>
              <a:rPr lang="ru-RU" sz="2200" dirty="0">
                <a:solidFill>
                  <a:prstClr val="black"/>
                </a:solidFill>
                <a:latin typeface="Times New Roman"/>
              </a:rPr>
              <a:t>сцепления элементов состоит в том, что </a:t>
            </a:r>
            <a:r>
              <a:rPr lang="ru-RU" sz="2200" i="1" dirty="0">
                <a:solidFill>
                  <a:prstClr val="black"/>
                </a:solidFill>
                <a:latin typeface="Times New Roman"/>
              </a:rPr>
              <a:t>элементы множества</a:t>
            </a:r>
            <a:r>
              <a:rPr lang="ru-RU" sz="2200" dirty="0">
                <a:solidFill>
                  <a:prstClr val="black"/>
                </a:solidFill>
                <a:latin typeface="Times New Roman"/>
              </a:rPr>
              <a:t>, которым соответствует одно и то же </a:t>
            </a:r>
            <a:r>
              <a:rPr lang="ru-RU" sz="2200" dirty="0" err="1">
                <a:solidFill>
                  <a:prstClr val="black"/>
                </a:solidFill>
                <a:latin typeface="Times New Roman"/>
              </a:rPr>
              <a:t>хеш</a:t>
            </a:r>
            <a:r>
              <a:rPr lang="ru-RU" sz="2200" dirty="0">
                <a:solidFill>
                  <a:prstClr val="black"/>
                </a:solidFill>
                <a:latin typeface="Times New Roman"/>
              </a:rPr>
              <a:t>-</a:t>
            </a:r>
            <a:r>
              <a:rPr lang="ru-RU" sz="2200" i="1" dirty="0">
                <a:solidFill>
                  <a:prstClr val="black"/>
                </a:solidFill>
                <a:latin typeface="Times New Roman"/>
              </a:rPr>
              <a:t>значение</a:t>
            </a:r>
            <a:r>
              <a:rPr lang="ru-RU" sz="2200" dirty="0">
                <a:solidFill>
                  <a:prstClr val="black"/>
                </a:solidFill>
                <a:latin typeface="Times New Roman"/>
              </a:rPr>
              <a:t>, связываются в цепочку-</a:t>
            </a:r>
            <a:r>
              <a:rPr lang="ru-RU" sz="2200" i="1" dirty="0">
                <a:solidFill>
                  <a:prstClr val="black"/>
                </a:solidFill>
                <a:latin typeface="Times New Roman"/>
              </a:rPr>
              <a:t>список</a:t>
            </a:r>
            <a:r>
              <a:rPr lang="ru-RU" sz="2200" dirty="0">
                <a:solidFill>
                  <a:prstClr val="black"/>
                </a:solidFill>
                <a:latin typeface="Times New Roman"/>
              </a:rPr>
              <a:t>. В позиции номер </a:t>
            </a:r>
            <a:r>
              <a:rPr lang="ru-RU" sz="2200" dirty="0">
                <a:solidFill>
                  <a:schemeClr val="tx2"/>
                </a:solidFill>
                <a:latin typeface="Times New Roman"/>
              </a:rPr>
              <a:t>i</a:t>
            </a:r>
            <a:r>
              <a:rPr lang="ru-RU" sz="2200" dirty="0">
                <a:solidFill>
                  <a:prstClr val="black"/>
                </a:solidFill>
                <a:latin typeface="Times New Roman"/>
              </a:rPr>
              <a:t> хранится </a:t>
            </a:r>
            <a:r>
              <a:rPr lang="ru-RU" sz="2200" i="1" dirty="0">
                <a:solidFill>
                  <a:prstClr val="black"/>
                </a:solidFill>
                <a:latin typeface="Times New Roman"/>
              </a:rPr>
              <a:t>указатель</a:t>
            </a:r>
            <a:r>
              <a:rPr lang="ru-RU" sz="2200" dirty="0">
                <a:solidFill>
                  <a:prstClr val="black"/>
                </a:solidFill>
                <a:latin typeface="Times New Roman"/>
              </a:rPr>
              <a:t> на </a:t>
            </a:r>
            <a:r>
              <a:rPr lang="ru-RU" sz="2200" i="1" dirty="0">
                <a:solidFill>
                  <a:prstClr val="black"/>
                </a:solidFill>
                <a:latin typeface="Times New Roman"/>
              </a:rPr>
              <a:t>голову списка</a:t>
            </a:r>
            <a:r>
              <a:rPr lang="ru-RU" sz="2200" dirty="0">
                <a:solidFill>
                  <a:prstClr val="black"/>
                </a:solidFill>
                <a:latin typeface="Times New Roman"/>
              </a:rPr>
              <a:t> тех элементов, у которых </a:t>
            </a:r>
            <a:r>
              <a:rPr lang="ru-RU" sz="2200" dirty="0" err="1">
                <a:solidFill>
                  <a:prstClr val="black"/>
                </a:solidFill>
                <a:latin typeface="Times New Roman"/>
              </a:rPr>
              <a:t>хеш</a:t>
            </a:r>
            <a:r>
              <a:rPr lang="ru-RU" sz="2200" dirty="0">
                <a:solidFill>
                  <a:prstClr val="black"/>
                </a:solidFill>
                <a:latin typeface="Times New Roman"/>
              </a:rPr>
              <a:t>-</a:t>
            </a:r>
            <a:r>
              <a:rPr lang="ru-RU" sz="2200" i="1" dirty="0">
                <a:solidFill>
                  <a:prstClr val="black"/>
                </a:solidFill>
                <a:latin typeface="Times New Roman"/>
              </a:rPr>
              <a:t>значение </a:t>
            </a:r>
            <a:r>
              <a:rPr lang="ru-RU" sz="2200" dirty="0">
                <a:solidFill>
                  <a:prstClr val="black"/>
                </a:solidFill>
                <a:latin typeface="Times New Roman"/>
              </a:rPr>
              <a:t>ключа равно i ; если таких элементов в множестве нет, в позиции </a:t>
            </a:r>
            <a:r>
              <a:rPr lang="ru-RU" sz="2200" dirty="0">
                <a:solidFill>
                  <a:schemeClr val="tx2"/>
                </a:solidFill>
                <a:latin typeface="Times New Roman"/>
              </a:rPr>
              <a:t>i </a:t>
            </a:r>
            <a:r>
              <a:rPr lang="ru-RU" sz="2200" dirty="0">
                <a:solidFill>
                  <a:prstClr val="black"/>
                </a:solidFill>
                <a:latin typeface="Times New Roman"/>
              </a:rPr>
              <a:t>записан </a:t>
            </a:r>
            <a:r>
              <a:rPr lang="ru-RU" sz="2200" dirty="0">
                <a:solidFill>
                  <a:schemeClr val="tx2"/>
                </a:solidFill>
                <a:latin typeface="Times New Roman"/>
              </a:rPr>
              <a:t>NULL</a:t>
            </a:r>
            <a:r>
              <a:rPr lang="ru-RU" sz="2200" dirty="0">
                <a:solidFill>
                  <a:prstClr val="black"/>
                </a:solidFill>
                <a:latin typeface="Times New Roman"/>
              </a:rPr>
              <a:t>. </a:t>
            </a:r>
            <a:endParaRPr lang="ru-RU" sz="2200" dirty="0" smtClean="0">
              <a:solidFill>
                <a:prstClr val="black"/>
              </a:solidFill>
              <a:latin typeface="Times New Roman"/>
            </a:endParaRPr>
          </a:p>
          <a:p>
            <a:pPr lvl="0"/>
            <a:r>
              <a:rPr lang="ru-RU" sz="2200" dirty="0">
                <a:solidFill>
                  <a:prstClr val="black"/>
                </a:solidFill>
                <a:latin typeface="Times New Roman"/>
              </a:rPr>
              <a:t> </a:t>
            </a:r>
            <a:r>
              <a:rPr lang="ru-RU" sz="2200" dirty="0" smtClean="0">
                <a:solidFill>
                  <a:prstClr val="black"/>
                </a:solidFill>
                <a:latin typeface="Times New Roman"/>
              </a:rPr>
              <a:t>  На </a:t>
            </a:r>
            <a:r>
              <a:rPr lang="ru-RU" sz="2200" dirty="0">
                <a:solidFill>
                  <a:prstClr val="black"/>
                </a:solidFill>
                <a:latin typeface="Times New Roman"/>
              </a:rPr>
              <a:t>рисунке 1 демонстрируется реализация метода цепочек при разрешении </a:t>
            </a:r>
            <a:r>
              <a:rPr lang="ru-RU" sz="2200" i="1" dirty="0">
                <a:solidFill>
                  <a:prstClr val="black"/>
                </a:solidFill>
                <a:latin typeface="Times New Roman"/>
              </a:rPr>
              <a:t>коллизий</a:t>
            </a:r>
            <a:r>
              <a:rPr lang="ru-RU" sz="2200" dirty="0">
                <a:solidFill>
                  <a:prstClr val="black"/>
                </a:solidFill>
                <a:latin typeface="Times New Roman"/>
              </a:rPr>
              <a:t>. На </a:t>
            </a:r>
            <a:r>
              <a:rPr lang="ru-RU" sz="2200" i="1" dirty="0">
                <a:solidFill>
                  <a:prstClr val="black"/>
                </a:solidFill>
                <a:latin typeface="Times New Roman"/>
              </a:rPr>
              <a:t>ключ</a:t>
            </a:r>
            <a:r>
              <a:rPr lang="ru-RU" sz="2200" dirty="0">
                <a:solidFill>
                  <a:prstClr val="black"/>
                </a:solidFill>
                <a:latin typeface="Times New Roman"/>
              </a:rPr>
              <a:t> 002 претендуют два значения, которые организуются в линейный </a:t>
            </a:r>
            <a:r>
              <a:rPr lang="ru-RU" sz="2200" i="1" dirty="0">
                <a:solidFill>
                  <a:prstClr val="black"/>
                </a:solidFill>
                <a:latin typeface="Times New Roman"/>
              </a:rPr>
              <a:t>список</a:t>
            </a:r>
            <a:r>
              <a:rPr lang="ru-RU" sz="2200" dirty="0">
                <a:solidFill>
                  <a:prstClr val="black"/>
                </a:solidFill>
                <a:latin typeface="Times New Roman"/>
              </a:rPr>
              <a:t>.</a:t>
            </a:r>
          </a:p>
        </p:txBody>
      </p:sp>
      <p:sp>
        <p:nvSpPr>
          <p:cNvPr id="3" name="Прямоугольник 2"/>
          <p:cNvSpPr/>
          <p:nvPr/>
        </p:nvSpPr>
        <p:spPr>
          <a:xfrm>
            <a:off x="3177800" y="836712"/>
            <a:ext cx="2734916" cy="461665"/>
          </a:xfrm>
          <a:prstGeom prst="rect">
            <a:avLst/>
          </a:prstGeom>
        </p:spPr>
        <p:txBody>
          <a:bodyPr wrap="none">
            <a:spAutoFit/>
          </a:bodyPr>
          <a:lstStyle/>
          <a:p>
            <a:r>
              <a:rPr lang="ru-RU" sz="2400" kern="1800" cap="all" spc="-60" dirty="0">
                <a:solidFill>
                  <a:schemeClr val="tx2"/>
                </a:solidFill>
                <a:latin typeface="Times New Roman"/>
                <a:ea typeface="+mj-ea"/>
                <a:cs typeface="+mj-cs"/>
              </a:rPr>
              <a:t>Метод цепочек </a:t>
            </a:r>
          </a:p>
        </p:txBody>
      </p:sp>
    </p:spTree>
    <p:extLst>
      <p:ext uri="{BB962C8B-B14F-4D97-AF65-F5344CB8AC3E}">
        <p14:creationId xmlns:p14="http://schemas.microsoft.com/office/powerpoint/2010/main" val="26029161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103</TotalTime>
  <Words>2005</Words>
  <Application>Microsoft Office PowerPoint</Application>
  <PresentationFormat>Экран (4:3)</PresentationFormat>
  <Paragraphs>375</Paragraphs>
  <Slides>47</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47</vt:i4>
      </vt:variant>
    </vt:vector>
  </HeadingPairs>
  <TitlesOfParts>
    <vt:vector size="53" baseType="lpstr">
      <vt:lpstr>Arial</vt:lpstr>
      <vt:lpstr>Arial Black</vt:lpstr>
      <vt:lpstr>Calibri</vt:lpstr>
      <vt:lpstr>Courier New</vt:lpstr>
      <vt:lpstr>Times New Roman</vt:lpstr>
      <vt:lpstr>Главная</vt:lpstr>
      <vt:lpstr>Алгоритмы хеширования  данных</vt:lpstr>
      <vt:lpstr>Цель лекции:</vt:lpstr>
      <vt:lpstr>Презентация PowerPoint</vt:lpstr>
      <vt:lpstr>Презентация PowerPoint</vt:lpstr>
      <vt:lpstr>Презентация PowerPoint</vt:lpstr>
      <vt:lpstr>Хеш-таблицы должны соответствовать следующим свойствам</vt:lpstr>
      <vt:lpstr>Презентация PowerPoint</vt:lpstr>
      <vt:lpstr>Методы разрешения коллизий</vt:lpstr>
      <vt:lpstr>Презентация PowerPoint</vt:lpstr>
      <vt:lpstr>Презентация PowerPoint</vt:lpstr>
      <vt:lpstr>Презентация PowerPoint</vt:lpstr>
      <vt:lpstr>Метод открытой адресации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Метод функции середины квадрата</vt:lpstr>
      <vt:lpstr>Метод свертки</vt:lpstr>
      <vt:lpstr>Открытое хеширование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Закрытое хеширование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Ключевые термины</vt:lpstr>
      <vt:lpstr>ИТОГИ</vt:lpstr>
      <vt:lpstr>Лабораторная работа по теме:  «Алгоритмы хеширования данных»</vt:lpstr>
      <vt:lpstr>Презентация PowerPoint</vt:lpstr>
      <vt:lpstr>Выполните приведенные ниже задания</vt:lpstr>
      <vt:lpstr>Указания к выполнению работы</vt:lpstr>
      <vt:lpstr>Следует реализовать каждое задание в соответствии с приведенными этапами:</vt:lpstr>
      <vt:lpstr>Контрольные вопросы</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Алгоритмы хеширования данных</dc:title>
  <dc:creator>Иван</dc:creator>
  <cp:lastModifiedBy>teacher</cp:lastModifiedBy>
  <cp:revision>10</cp:revision>
  <dcterms:created xsi:type="dcterms:W3CDTF">2016-06-04T15:05:18Z</dcterms:created>
  <dcterms:modified xsi:type="dcterms:W3CDTF">2017-03-15T08:36:17Z</dcterms:modified>
</cp:coreProperties>
</file>