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3"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4" r:id="rId39"/>
    <p:sldId id="293"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1" d="100"/>
          <a:sy n="81" d="100"/>
        </p:scale>
        <p:origin x="78" y="6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25B52AAE-2A52-4AA1-9A81-D1D328D56FD4}" type="datetimeFigureOut">
              <a:rPr lang="ru-RU" smtClean="0"/>
              <a:t>15.03.2017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BD1871-F3B3-4434-B956-446A32ED5AEB}" type="slidenum">
              <a:rPr lang="ru-RU" smtClean="0"/>
              <a:t>‹#›</a:t>
            </a:fld>
            <a:endParaRPr lang="ru-RU"/>
          </a:p>
        </p:txBody>
      </p:sp>
    </p:spTree>
    <p:extLst>
      <p:ext uri="{BB962C8B-B14F-4D97-AF65-F5344CB8AC3E}">
        <p14:creationId xmlns:p14="http://schemas.microsoft.com/office/powerpoint/2010/main" val="27457362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5B52AAE-2A52-4AA1-9A81-D1D328D56FD4}" type="datetimeFigureOut">
              <a:rPr lang="ru-RU" smtClean="0"/>
              <a:t>15.03.2017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BD1871-F3B3-4434-B956-446A32ED5AEB}" type="slidenum">
              <a:rPr lang="ru-RU" smtClean="0"/>
              <a:t>‹#›</a:t>
            </a:fld>
            <a:endParaRPr lang="ru-RU"/>
          </a:p>
        </p:txBody>
      </p:sp>
    </p:spTree>
    <p:extLst>
      <p:ext uri="{BB962C8B-B14F-4D97-AF65-F5344CB8AC3E}">
        <p14:creationId xmlns:p14="http://schemas.microsoft.com/office/powerpoint/2010/main" val="4062197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5B52AAE-2A52-4AA1-9A81-D1D328D56FD4}" type="datetimeFigureOut">
              <a:rPr lang="ru-RU" smtClean="0"/>
              <a:t>15.03.2017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BD1871-F3B3-4434-B956-446A32ED5AEB}"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371080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5B52AAE-2A52-4AA1-9A81-D1D328D56FD4}" type="datetimeFigureOut">
              <a:rPr lang="ru-RU" smtClean="0"/>
              <a:t>15.03.2017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BD1871-F3B3-4434-B956-446A32ED5AEB}" type="slidenum">
              <a:rPr lang="ru-RU" smtClean="0"/>
              <a:t>‹#›</a:t>
            </a:fld>
            <a:endParaRPr lang="ru-RU"/>
          </a:p>
        </p:txBody>
      </p:sp>
    </p:spTree>
    <p:extLst>
      <p:ext uri="{BB962C8B-B14F-4D97-AF65-F5344CB8AC3E}">
        <p14:creationId xmlns:p14="http://schemas.microsoft.com/office/powerpoint/2010/main" val="27478123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5B52AAE-2A52-4AA1-9A81-D1D328D56FD4}" type="datetimeFigureOut">
              <a:rPr lang="ru-RU" smtClean="0"/>
              <a:t>15.03.2017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BD1871-F3B3-4434-B956-446A32ED5AEB}"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7635784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5B52AAE-2A52-4AA1-9A81-D1D328D56FD4}" type="datetimeFigureOut">
              <a:rPr lang="ru-RU" smtClean="0"/>
              <a:t>15.03.2017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BD1871-F3B3-4434-B956-446A32ED5AEB}" type="slidenum">
              <a:rPr lang="ru-RU" smtClean="0"/>
              <a:t>‹#›</a:t>
            </a:fld>
            <a:endParaRPr lang="ru-RU"/>
          </a:p>
        </p:txBody>
      </p:sp>
    </p:spTree>
    <p:extLst>
      <p:ext uri="{BB962C8B-B14F-4D97-AF65-F5344CB8AC3E}">
        <p14:creationId xmlns:p14="http://schemas.microsoft.com/office/powerpoint/2010/main" val="21373612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5B52AAE-2A52-4AA1-9A81-D1D328D56FD4}" type="datetimeFigureOut">
              <a:rPr lang="ru-RU" smtClean="0"/>
              <a:t>15.03.2017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BD1871-F3B3-4434-B956-446A32ED5AEB}" type="slidenum">
              <a:rPr lang="ru-RU" smtClean="0"/>
              <a:t>‹#›</a:t>
            </a:fld>
            <a:endParaRPr lang="ru-RU"/>
          </a:p>
        </p:txBody>
      </p:sp>
    </p:spTree>
    <p:extLst>
      <p:ext uri="{BB962C8B-B14F-4D97-AF65-F5344CB8AC3E}">
        <p14:creationId xmlns:p14="http://schemas.microsoft.com/office/powerpoint/2010/main" val="20944635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5B52AAE-2A52-4AA1-9A81-D1D328D56FD4}" type="datetimeFigureOut">
              <a:rPr lang="ru-RU" smtClean="0"/>
              <a:t>15.03.2017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BD1871-F3B3-4434-B956-446A32ED5AEB}" type="slidenum">
              <a:rPr lang="ru-RU" smtClean="0"/>
              <a:t>‹#›</a:t>
            </a:fld>
            <a:endParaRPr lang="ru-RU"/>
          </a:p>
        </p:txBody>
      </p:sp>
    </p:spTree>
    <p:extLst>
      <p:ext uri="{BB962C8B-B14F-4D97-AF65-F5344CB8AC3E}">
        <p14:creationId xmlns:p14="http://schemas.microsoft.com/office/powerpoint/2010/main" val="1176829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5B52AAE-2A52-4AA1-9A81-D1D328D56FD4}" type="datetimeFigureOut">
              <a:rPr lang="ru-RU" smtClean="0"/>
              <a:t>15.03.2017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BD1871-F3B3-4434-B956-446A32ED5AEB}" type="slidenum">
              <a:rPr lang="ru-RU" smtClean="0"/>
              <a:t>‹#›</a:t>
            </a:fld>
            <a:endParaRPr lang="ru-RU"/>
          </a:p>
        </p:txBody>
      </p:sp>
    </p:spTree>
    <p:extLst>
      <p:ext uri="{BB962C8B-B14F-4D97-AF65-F5344CB8AC3E}">
        <p14:creationId xmlns:p14="http://schemas.microsoft.com/office/powerpoint/2010/main" val="1637029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5B52AAE-2A52-4AA1-9A81-D1D328D56FD4}" type="datetimeFigureOut">
              <a:rPr lang="ru-RU" smtClean="0"/>
              <a:t>15.03.2017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BD1871-F3B3-4434-B956-446A32ED5AEB}" type="slidenum">
              <a:rPr lang="ru-RU" smtClean="0"/>
              <a:t>‹#›</a:t>
            </a:fld>
            <a:endParaRPr lang="ru-RU"/>
          </a:p>
        </p:txBody>
      </p:sp>
    </p:spTree>
    <p:extLst>
      <p:ext uri="{BB962C8B-B14F-4D97-AF65-F5344CB8AC3E}">
        <p14:creationId xmlns:p14="http://schemas.microsoft.com/office/powerpoint/2010/main" val="1026366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25B52AAE-2A52-4AA1-9A81-D1D328D56FD4}" type="datetimeFigureOut">
              <a:rPr lang="ru-RU" smtClean="0"/>
              <a:t>15.03.2017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DBD1871-F3B3-4434-B956-446A32ED5AEB}" type="slidenum">
              <a:rPr lang="ru-RU" smtClean="0"/>
              <a:t>‹#›</a:t>
            </a:fld>
            <a:endParaRPr lang="ru-RU"/>
          </a:p>
        </p:txBody>
      </p:sp>
    </p:spTree>
    <p:extLst>
      <p:ext uri="{BB962C8B-B14F-4D97-AF65-F5344CB8AC3E}">
        <p14:creationId xmlns:p14="http://schemas.microsoft.com/office/powerpoint/2010/main" val="1847957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25B52AAE-2A52-4AA1-9A81-D1D328D56FD4}" type="datetimeFigureOut">
              <a:rPr lang="ru-RU" smtClean="0"/>
              <a:t>15.03.2017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DBD1871-F3B3-4434-B956-446A32ED5AEB}" type="slidenum">
              <a:rPr lang="ru-RU" smtClean="0"/>
              <a:t>‹#›</a:t>
            </a:fld>
            <a:endParaRPr lang="ru-RU"/>
          </a:p>
        </p:txBody>
      </p:sp>
    </p:spTree>
    <p:extLst>
      <p:ext uri="{BB962C8B-B14F-4D97-AF65-F5344CB8AC3E}">
        <p14:creationId xmlns:p14="http://schemas.microsoft.com/office/powerpoint/2010/main" val="609479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25B52AAE-2A52-4AA1-9A81-D1D328D56FD4}" type="datetimeFigureOut">
              <a:rPr lang="ru-RU" smtClean="0"/>
              <a:t>15.03.2017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DBD1871-F3B3-4434-B956-446A32ED5AEB}" type="slidenum">
              <a:rPr lang="ru-RU" smtClean="0"/>
              <a:t>‹#›</a:t>
            </a:fld>
            <a:endParaRPr lang="ru-RU"/>
          </a:p>
        </p:txBody>
      </p:sp>
    </p:spTree>
    <p:extLst>
      <p:ext uri="{BB962C8B-B14F-4D97-AF65-F5344CB8AC3E}">
        <p14:creationId xmlns:p14="http://schemas.microsoft.com/office/powerpoint/2010/main" val="1981917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B52AAE-2A52-4AA1-9A81-D1D328D56FD4}" type="datetimeFigureOut">
              <a:rPr lang="ru-RU" smtClean="0"/>
              <a:t>15.03.2017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DBD1871-F3B3-4434-B956-446A32ED5AEB}" type="slidenum">
              <a:rPr lang="ru-RU" smtClean="0"/>
              <a:t>‹#›</a:t>
            </a:fld>
            <a:endParaRPr lang="ru-RU"/>
          </a:p>
        </p:txBody>
      </p:sp>
    </p:spTree>
    <p:extLst>
      <p:ext uri="{BB962C8B-B14F-4D97-AF65-F5344CB8AC3E}">
        <p14:creationId xmlns:p14="http://schemas.microsoft.com/office/powerpoint/2010/main" val="3915741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25B52AAE-2A52-4AA1-9A81-D1D328D56FD4}" type="datetimeFigureOut">
              <a:rPr lang="ru-RU" smtClean="0"/>
              <a:t>15.03.2017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DBD1871-F3B3-4434-B956-446A32ED5AEB}" type="slidenum">
              <a:rPr lang="ru-RU" smtClean="0"/>
              <a:t>‹#›</a:t>
            </a:fld>
            <a:endParaRPr lang="ru-RU"/>
          </a:p>
        </p:txBody>
      </p:sp>
    </p:spTree>
    <p:extLst>
      <p:ext uri="{BB962C8B-B14F-4D97-AF65-F5344CB8AC3E}">
        <p14:creationId xmlns:p14="http://schemas.microsoft.com/office/powerpoint/2010/main" val="3304679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DBD1871-F3B3-4434-B956-446A32ED5AEB}" type="slidenum">
              <a:rPr lang="ru-RU" smtClean="0"/>
              <a:t>‹#›</a:t>
            </a:fld>
            <a:endParaRPr lang="ru-RU"/>
          </a:p>
        </p:txBody>
      </p:sp>
      <p:sp>
        <p:nvSpPr>
          <p:cNvPr id="5" name="Date Placeholder 4"/>
          <p:cNvSpPr>
            <a:spLocks noGrp="1"/>
          </p:cNvSpPr>
          <p:nvPr>
            <p:ph type="dt" sz="half" idx="10"/>
          </p:nvPr>
        </p:nvSpPr>
        <p:spPr/>
        <p:txBody>
          <a:bodyPr/>
          <a:lstStyle/>
          <a:p>
            <a:fld id="{25B52AAE-2A52-4AA1-9A81-D1D328D56FD4}" type="datetimeFigureOut">
              <a:rPr lang="ru-RU" smtClean="0"/>
              <a:t>15.03.2017</a:t>
            </a:fld>
            <a:endParaRPr lang="ru-RU"/>
          </a:p>
        </p:txBody>
      </p:sp>
    </p:spTree>
    <p:extLst>
      <p:ext uri="{BB962C8B-B14F-4D97-AF65-F5344CB8AC3E}">
        <p14:creationId xmlns:p14="http://schemas.microsoft.com/office/powerpoint/2010/main" val="15875542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5B52AAE-2A52-4AA1-9A81-D1D328D56FD4}" type="datetimeFigureOut">
              <a:rPr lang="ru-RU" smtClean="0"/>
              <a:t>15.03.2017</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2DBD1871-F3B3-4434-B956-446A32ED5AEB}" type="slidenum">
              <a:rPr lang="ru-RU" smtClean="0"/>
              <a:t>‹#›</a:t>
            </a:fld>
            <a:endParaRPr lang="ru-RU"/>
          </a:p>
        </p:txBody>
      </p:sp>
    </p:spTree>
    <p:extLst>
      <p:ext uri="{BB962C8B-B14F-4D97-AF65-F5344CB8AC3E}">
        <p14:creationId xmlns:p14="http://schemas.microsoft.com/office/powerpoint/2010/main" val="2761030192"/>
      </p:ext>
    </p:extLst>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3" r:id="rId10"/>
    <p:sldLayoutId id="2147483934" r:id="rId11"/>
    <p:sldLayoutId id="2147483935" r:id="rId12"/>
    <p:sldLayoutId id="2147483936" r:id="rId13"/>
    <p:sldLayoutId id="2147483937" r:id="rId14"/>
    <p:sldLayoutId id="2147483938" r:id="rId15"/>
    <p:sldLayoutId id="214748393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ru.wikipedia.org/wiki/%D0%94%D0%B2%D0%BE%D0%B8%D1%87%D0%BD%D0%BE%D0%B5_%D0%B4%D0%B5%D1%80%D0%B5%D0%B2%D0%BE_%D0%BF%D0%BE%D0%B8%D1%81%D0%BA%D0%B0"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ru-RU" dirty="0" smtClean="0">
                <a:solidFill>
                  <a:schemeClr val="accent1">
                    <a:lumMod val="50000"/>
                  </a:schemeClr>
                </a:solidFill>
              </a:rPr>
              <a:t>Древовидные структуры</a:t>
            </a:r>
            <a:br>
              <a:rPr lang="ru-RU" dirty="0" smtClean="0">
                <a:solidFill>
                  <a:schemeClr val="accent1">
                    <a:lumMod val="50000"/>
                  </a:schemeClr>
                </a:solidFill>
              </a:rPr>
            </a:br>
            <a:r>
              <a:rPr lang="ru-RU" dirty="0" smtClean="0">
                <a:solidFill>
                  <a:schemeClr val="accent1">
                    <a:lumMod val="50000"/>
                  </a:schemeClr>
                </a:solidFill>
              </a:rPr>
              <a:t>Бинарные деревья</a:t>
            </a:r>
            <a:br>
              <a:rPr lang="ru-RU" dirty="0" smtClean="0">
                <a:solidFill>
                  <a:schemeClr val="accent1">
                    <a:lumMod val="50000"/>
                  </a:schemeClr>
                </a:solidFill>
              </a:rPr>
            </a:br>
            <a:r>
              <a:rPr lang="ru-RU" dirty="0" smtClean="0">
                <a:solidFill>
                  <a:schemeClr val="accent1">
                    <a:lumMod val="50000"/>
                  </a:schemeClr>
                </a:solidFill>
              </a:rPr>
              <a:t>поиска</a:t>
            </a:r>
            <a:endParaRPr lang="ru-RU" dirty="0">
              <a:solidFill>
                <a:schemeClr val="accent1">
                  <a:lumMod val="50000"/>
                </a:schemeClr>
              </a:solidFill>
            </a:endParaRPr>
          </a:p>
        </p:txBody>
      </p:sp>
    </p:spTree>
    <p:extLst>
      <p:ext uri="{BB962C8B-B14F-4D97-AF65-F5344CB8AC3E}">
        <p14:creationId xmlns:p14="http://schemas.microsoft.com/office/powerpoint/2010/main" val="9159585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2" name="Прямоугольник 1"/>
          <p:cNvSpPr/>
          <p:nvPr/>
        </p:nvSpPr>
        <p:spPr>
          <a:xfrm>
            <a:off x="845712" y="352475"/>
            <a:ext cx="10333149" cy="3046988"/>
          </a:xfrm>
          <a:prstGeom prst="rect">
            <a:avLst/>
          </a:prstGeom>
        </p:spPr>
        <p:txBody>
          <a:bodyPr wrap="square">
            <a:spAutoFit/>
          </a:bodyPr>
          <a:lstStyle/>
          <a:p>
            <a:r>
              <a:rPr lang="ru-RU" sz="2400" b="1" dirty="0">
                <a:solidFill>
                  <a:srgbClr val="000000"/>
                </a:solidFill>
                <a:latin typeface="Times New Roman" panose="02020603050405020304" pitchFamily="18" charset="0"/>
                <a:ea typeface="Times New Roman" panose="02020603050405020304" pitchFamily="18" charset="0"/>
              </a:rPr>
              <a:t>Дерево</a:t>
            </a:r>
            <a:r>
              <a:rPr lang="ru-RU" sz="2400" dirty="0">
                <a:solidFill>
                  <a:srgbClr val="000000"/>
                </a:solidFill>
                <a:latin typeface="Times New Roman" panose="02020603050405020304" pitchFamily="18" charset="0"/>
                <a:ea typeface="Times New Roman" panose="02020603050405020304" pitchFamily="18" charset="0"/>
              </a:rPr>
              <a:t> – древовидная структура данных, в которой значения всех узлов, размещённых правее некоторого узла, больше значений узлов, размещённых левее, причём это справедливо как для всего дерева, так и для любой его части (см. рисунок). Здесь необходимо сделать одно существенное уточнение: по указанному принципу строится дерево, получившее название "</a:t>
            </a:r>
            <a:r>
              <a:rPr lang="ru-RU" sz="2400" b="1" dirty="0">
                <a:solidFill>
                  <a:srgbClr val="000000"/>
                </a:solidFill>
                <a:latin typeface="Times New Roman" panose="02020603050405020304" pitchFamily="18" charset="0"/>
                <a:ea typeface="Times New Roman" panose="02020603050405020304" pitchFamily="18" charset="0"/>
              </a:rPr>
              <a:t>двоичного дерева поиска</a:t>
            </a:r>
            <a:r>
              <a:rPr lang="ru-RU" sz="2400" dirty="0">
                <a:solidFill>
                  <a:srgbClr val="000000"/>
                </a:solidFill>
                <a:latin typeface="Times New Roman" panose="02020603050405020304" pitchFamily="18" charset="0"/>
                <a:ea typeface="Times New Roman" panose="02020603050405020304" pitchFamily="18" charset="0"/>
              </a:rPr>
              <a:t>" (</a:t>
            </a:r>
            <a:r>
              <a:rPr lang="ru-RU" sz="2400" b="1" dirty="0" err="1">
                <a:solidFill>
                  <a:srgbClr val="000000"/>
                </a:solidFill>
                <a:latin typeface="Times New Roman" panose="02020603050405020304" pitchFamily="18" charset="0"/>
                <a:ea typeface="Times New Roman" panose="02020603050405020304" pitchFamily="18" charset="0"/>
              </a:rPr>
              <a:t>Binary</a:t>
            </a:r>
            <a:r>
              <a:rPr lang="ru-RU" sz="2400" b="1" dirty="0">
                <a:solidFill>
                  <a:srgbClr val="000000"/>
                </a:solidFill>
                <a:latin typeface="Times New Roman" panose="02020603050405020304" pitchFamily="18" charset="0"/>
                <a:ea typeface="Times New Roman" panose="02020603050405020304" pitchFamily="18" charset="0"/>
              </a:rPr>
              <a:t> </a:t>
            </a:r>
            <a:r>
              <a:rPr lang="ru-RU" sz="2400" b="1" dirty="0" err="1">
                <a:solidFill>
                  <a:srgbClr val="000000"/>
                </a:solidFill>
                <a:latin typeface="Times New Roman" panose="02020603050405020304" pitchFamily="18" charset="0"/>
                <a:ea typeface="Times New Roman" panose="02020603050405020304" pitchFamily="18" charset="0"/>
              </a:rPr>
              <a:t>Search</a:t>
            </a:r>
            <a:r>
              <a:rPr lang="ru-RU" sz="2400" b="1" dirty="0">
                <a:solidFill>
                  <a:srgbClr val="000000"/>
                </a:solidFill>
                <a:latin typeface="Times New Roman" panose="02020603050405020304" pitchFamily="18" charset="0"/>
                <a:ea typeface="Times New Roman" panose="02020603050405020304" pitchFamily="18" charset="0"/>
              </a:rPr>
              <a:t> </a:t>
            </a:r>
            <a:r>
              <a:rPr lang="ru-RU" sz="2400" b="1" dirty="0" err="1">
                <a:solidFill>
                  <a:srgbClr val="000000"/>
                </a:solidFill>
                <a:latin typeface="Times New Roman" panose="02020603050405020304" pitchFamily="18" charset="0"/>
                <a:ea typeface="Times New Roman" panose="02020603050405020304" pitchFamily="18" charset="0"/>
              </a:rPr>
              <a:t>Tree</a:t>
            </a:r>
            <a:r>
              <a:rPr lang="ru-RU" sz="2400" dirty="0">
                <a:solidFill>
                  <a:srgbClr val="000000"/>
                </a:solidFill>
                <a:latin typeface="Times New Roman" panose="02020603050405020304" pitchFamily="18" charset="0"/>
                <a:ea typeface="Times New Roman" panose="02020603050405020304" pitchFamily="18" charset="0"/>
              </a:rPr>
              <a:t>, </a:t>
            </a:r>
            <a:r>
              <a:rPr lang="ru-RU" sz="2400" b="1" dirty="0">
                <a:solidFill>
                  <a:srgbClr val="000000"/>
                </a:solidFill>
                <a:latin typeface="Times New Roman" panose="02020603050405020304" pitchFamily="18" charset="0"/>
                <a:ea typeface="Times New Roman" panose="02020603050405020304" pitchFamily="18" charset="0"/>
              </a:rPr>
              <a:t>BST</a:t>
            </a:r>
            <a:r>
              <a:rPr lang="ru-RU" sz="2400" dirty="0">
                <a:solidFill>
                  <a:srgbClr val="000000"/>
                </a:solidFill>
                <a:latin typeface="Times New Roman" panose="02020603050405020304" pitchFamily="18" charset="0"/>
                <a:ea typeface="Times New Roman" panose="02020603050405020304" pitchFamily="18" charset="0"/>
              </a:rPr>
              <a:t>), т.е. дерево, в котором очень удобно искать данные, причём с высокой эффективностью этого поиска.</a:t>
            </a:r>
            <a:endParaRPr lang="ru-RU" sz="2400" dirty="0"/>
          </a:p>
        </p:txBody>
      </p:sp>
      <p:pic>
        <p:nvPicPr>
          <p:cNvPr id="3" name="Рисунок 2" descr="http://saod.narod.ru/saod3/bst1.png"/>
          <p:cNvPicPr/>
          <p:nvPr/>
        </p:nvPicPr>
        <p:blipFill>
          <a:blip r:embed="rId2"/>
          <a:srcRect/>
          <a:stretch>
            <a:fillRect/>
          </a:stretch>
        </p:blipFill>
        <p:spPr bwMode="auto">
          <a:xfrm>
            <a:off x="1350971" y="3302517"/>
            <a:ext cx="8797581" cy="2940074"/>
          </a:xfrm>
          <a:prstGeom prst="rect">
            <a:avLst/>
          </a:prstGeom>
          <a:noFill/>
          <a:ln w="9525">
            <a:noFill/>
            <a:miter lim="800000"/>
            <a:headEnd/>
            <a:tailEnd/>
          </a:ln>
        </p:spPr>
      </p:pic>
      <p:sp>
        <p:nvSpPr>
          <p:cNvPr id="4" name="Прямоугольник 3"/>
          <p:cNvSpPr/>
          <p:nvPr/>
        </p:nvSpPr>
        <p:spPr>
          <a:xfrm>
            <a:off x="3406111" y="5988676"/>
            <a:ext cx="3821431" cy="507831"/>
          </a:xfrm>
          <a:prstGeom prst="rect">
            <a:avLst/>
          </a:prstGeom>
        </p:spPr>
        <p:txBody>
          <a:bodyPr wrap="none">
            <a:spAutoFit/>
          </a:bodyPr>
          <a:lstStyle/>
          <a:p>
            <a:pPr algn="ctr">
              <a:lnSpc>
                <a:spcPct val="150000"/>
              </a:lnSpc>
              <a:spcAft>
                <a:spcPts val="0"/>
              </a:spcAft>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Рисунок 2 – Двоичное дерево поиска</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111867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2" name="Прямоугольник 1"/>
          <p:cNvSpPr/>
          <p:nvPr/>
        </p:nvSpPr>
        <p:spPr>
          <a:xfrm>
            <a:off x="485103" y="497553"/>
            <a:ext cx="11054367" cy="3539430"/>
          </a:xfrm>
          <a:prstGeom prst="rect">
            <a:avLst/>
          </a:prstGeom>
        </p:spPr>
        <p:txBody>
          <a:bodyPr wrap="square">
            <a:spAutoFit/>
          </a:bodyPr>
          <a:lstStyle/>
          <a:p>
            <a:r>
              <a:rPr lang="ru-RU" sz="2800" i="1" dirty="0">
                <a:solidFill>
                  <a:srgbClr val="000000"/>
                </a:solidFill>
                <a:latin typeface="Times New Roman" panose="02020603050405020304" pitchFamily="18" charset="0"/>
                <a:ea typeface="Times New Roman" panose="02020603050405020304" pitchFamily="18" charset="0"/>
              </a:rPr>
              <a:t>Чем же отличается двоичное дерево от двусвязного списка? </a:t>
            </a:r>
            <a:endParaRPr lang="ru-RU" sz="2800" i="1" dirty="0" smtClean="0">
              <a:solidFill>
                <a:srgbClr val="000000"/>
              </a:solidFill>
              <a:latin typeface="Times New Roman" panose="02020603050405020304" pitchFamily="18" charset="0"/>
              <a:ea typeface="Times New Roman" panose="02020603050405020304" pitchFamily="18" charset="0"/>
            </a:endParaRPr>
          </a:p>
          <a:p>
            <a:endParaRPr lang="ru-RU" sz="2800" dirty="0">
              <a:solidFill>
                <a:srgbClr val="000000"/>
              </a:solidFill>
              <a:latin typeface="Times New Roman" panose="02020603050405020304" pitchFamily="18" charset="0"/>
              <a:ea typeface="Times New Roman" panose="02020603050405020304" pitchFamily="18" charset="0"/>
            </a:endParaRPr>
          </a:p>
          <a:p>
            <a:r>
              <a:rPr lang="ru-RU" sz="2800" dirty="0" smtClean="0">
                <a:solidFill>
                  <a:srgbClr val="000000"/>
                </a:solidFill>
                <a:latin typeface="Times New Roman" panose="02020603050405020304" pitchFamily="18" charset="0"/>
                <a:ea typeface="Times New Roman" panose="02020603050405020304" pitchFamily="18" charset="0"/>
              </a:rPr>
              <a:t>Иногда </a:t>
            </a:r>
            <a:r>
              <a:rPr lang="ru-RU" sz="2800" dirty="0">
                <a:solidFill>
                  <a:srgbClr val="000000"/>
                </a:solidFill>
                <a:latin typeface="Times New Roman" panose="02020603050405020304" pitchFamily="18" charset="0"/>
                <a:ea typeface="Times New Roman" panose="02020603050405020304" pitchFamily="18" charset="0"/>
              </a:rPr>
              <a:t>ничем, не только от двусвязного, но и от односвязного списка. </a:t>
            </a:r>
            <a:r>
              <a:rPr lang="ru-RU" sz="2800" b="1" dirty="0">
                <a:solidFill>
                  <a:srgbClr val="000000"/>
                </a:solidFill>
                <a:latin typeface="Times New Roman" panose="02020603050405020304" pitchFamily="18" charset="0"/>
                <a:ea typeface="Times New Roman" panose="02020603050405020304" pitchFamily="18" charset="0"/>
              </a:rPr>
              <a:t>Основное отличие - у списка соседними являются предшествующий и последующий элементы, и структура линейна; а у двоичного дерева поиска соседними являются элементы с меньшим и большим ключом, и структура, в общем случае ветвящаяся - в виде дерева, откуда она и получила свое название. </a:t>
            </a:r>
            <a:endParaRPr lang="ru-RU" sz="2800" b="1" dirty="0"/>
          </a:p>
        </p:txBody>
      </p:sp>
      <p:sp>
        <p:nvSpPr>
          <p:cNvPr id="3" name="Прямоугольник 2"/>
          <p:cNvSpPr/>
          <p:nvPr/>
        </p:nvSpPr>
        <p:spPr>
          <a:xfrm>
            <a:off x="485103" y="4425242"/>
            <a:ext cx="10474818" cy="1695144"/>
          </a:xfrm>
          <a:prstGeom prst="rect">
            <a:avLst/>
          </a:prstGeom>
        </p:spPr>
        <p:txBody>
          <a:bodyPr wrap="square">
            <a:spAutoFit/>
          </a:bodyPr>
          <a:lstStyle/>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Кроме того, любая часть дерева по своей структуре повторяет всё дерево в целом, т.е. дерево (любое, не только двоичное) – это </a:t>
            </a: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рекурсивная</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структура данных (фактически дерево можно считать фрактальной структурой).</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292495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pic>
        <p:nvPicPr>
          <p:cNvPr id="2" name="Рисунок 1" descr="http://saod.narod.ru/saod3/fract_tree.png"/>
          <p:cNvPicPr/>
          <p:nvPr/>
        </p:nvPicPr>
        <p:blipFill>
          <a:blip r:embed="rId2"/>
          <a:srcRect/>
          <a:stretch>
            <a:fillRect/>
          </a:stretch>
        </p:blipFill>
        <p:spPr bwMode="auto">
          <a:xfrm>
            <a:off x="586190" y="381670"/>
            <a:ext cx="5531275" cy="4872910"/>
          </a:xfrm>
          <a:prstGeom prst="rect">
            <a:avLst/>
          </a:prstGeom>
          <a:noFill/>
          <a:ln w="9525">
            <a:noFill/>
            <a:miter lim="800000"/>
            <a:headEnd/>
            <a:tailEnd/>
          </a:ln>
        </p:spPr>
      </p:pic>
      <p:sp>
        <p:nvSpPr>
          <p:cNvPr id="3" name="Прямоугольник 2"/>
          <p:cNvSpPr/>
          <p:nvPr/>
        </p:nvSpPr>
        <p:spPr>
          <a:xfrm>
            <a:off x="0" y="5280337"/>
            <a:ext cx="5724644" cy="507831"/>
          </a:xfrm>
          <a:prstGeom prst="rect">
            <a:avLst/>
          </a:prstGeom>
        </p:spPr>
        <p:txBody>
          <a:bodyPr wrap="none">
            <a:spAutoFit/>
          </a:bodyPr>
          <a:lstStyle/>
          <a:p>
            <a:pPr indent="450215">
              <a:lnSpc>
                <a:spcPct val="150000"/>
              </a:lnSpc>
              <a:spcAft>
                <a:spcPts val="0"/>
              </a:spcAft>
              <a:tabLst>
                <a:tab pos="3195320" algn="ctr"/>
                <a:tab pos="4762500" algn="l"/>
              </a:tabLst>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Рисунок 3 – Фрактальные деревья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https://upload.wikimedia.org/wikipedia/commons/thumb/4/48/Koch_curve_construction.svg/998px-Koch_curve_construction.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2282" y="757175"/>
            <a:ext cx="4268280" cy="43794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41153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Скругленный прямоугольник 6"/>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3" name="Прямоугольник 2"/>
          <p:cNvSpPr/>
          <p:nvPr/>
        </p:nvSpPr>
        <p:spPr>
          <a:xfrm>
            <a:off x="807076" y="199984"/>
            <a:ext cx="10410422" cy="2585323"/>
          </a:xfrm>
          <a:prstGeom prst="rect">
            <a:avLst/>
          </a:prstGeom>
        </p:spPr>
        <p:txBody>
          <a:bodyPr wrap="square">
            <a:spAutoFit/>
          </a:bodyPr>
          <a:lstStyle/>
          <a:p>
            <a:pPr indent="450215" algn="just">
              <a:lnSpc>
                <a:spcPct val="150000"/>
              </a:lnSpc>
              <a:spcAft>
                <a:spcPts val="0"/>
              </a:spcAft>
            </a:pPr>
            <a:r>
              <a:rPr lang="ru-RU" sz="2400" i="1" dirty="0">
                <a:solidFill>
                  <a:srgbClr val="000000"/>
                </a:solidFill>
                <a:latin typeface="Times New Roman" panose="02020603050405020304" pitchFamily="18" charset="0"/>
                <a:ea typeface="Times New Roman" panose="02020603050405020304" pitchFamily="18" charset="0"/>
              </a:rPr>
              <a:t>Нужно помнить, что дерево – это только метод логической организации информации в памяти, а память – линейна.</a:t>
            </a:r>
            <a:endParaRPr lang="ru-RU" sz="2000" i="1"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000" dirty="0">
                <a:solidFill>
                  <a:srgbClr val="000000"/>
                </a:solidFill>
                <a:latin typeface="Times New Roman" panose="02020603050405020304" pitchFamily="18" charset="0"/>
                <a:ea typeface="Times New Roman" panose="02020603050405020304" pitchFamily="18" charset="0"/>
              </a:rPr>
              <a:t>В случае, если информация хранится в произвольном (и неизвестном программисту) месте памяти, а ключ и информация – разные понятия (иногда они могут и совпадать), структура узла дерева может быть представлена следующим образом:</a:t>
            </a:r>
            <a:endParaRPr lang="ru-RU" dirty="0">
              <a:effectLst/>
              <a:latin typeface="Times New Roman" panose="02020603050405020304" pitchFamily="18" charset="0"/>
              <a:ea typeface="Times New Roman" panose="02020603050405020304" pitchFamily="18" charset="0"/>
            </a:endParaRPr>
          </a:p>
        </p:txBody>
      </p:sp>
      <p:pic>
        <p:nvPicPr>
          <p:cNvPr id="4" name="Рисунок 3" descr="http://saod.narod.ru/saod3/IMGList013-01.png"/>
          <p:cNvPicPr/>
          <p:nvPr/>
        </p:nvPicPr>
        <p:blipFill>
          <a:blip r:embed="rId2"/>
          <a:srcRect/>
          <a:stretch>
            <a:fillRect/>
          </a:stretch>
        </p:blipFill>
        <p:spPr bwMode="auto">
          <a:xfrm>
            <a:off x="1547755" y="3068752"/>
            <a:ext cx="1268435" cy="1438074"/>
          </a:xfrm>
          <a:prstGeom prst="rect">
            <a:avLst/>
          </a:prstGeom>
          <a:noFill/>
          <a:ln w="9525">
            <a:noFill/>
            <a:miter lim="800000"/>
            <a:headEnd/>
            <a:tailEnd/>
          </a:ln>
        </p:spPr>
      </p:pic>
      <p:sp>
        <p:nvSpPr>
          <p:cNvPr id="5" name="Прямоугольник 4"/>
          <p:cNvSpPr/>
          <p:nvPr/>
        </p:nvSpPr>
        <p:spPr>
          <a:xfrm>
            <a:off x="373481" y="4814880"/>
            <a:ext cx="3228320" cy="878895"/>
          </a:xfrm>
          <a:prstGeom prst="rect">
            <a:avLst/>
          </a:prstGeom>
        </p:spPr>
        <p:txBody>
          <a:bodyPr wrap="none">
            <a:spAutoFit/>
          </a:bodyPr>
          <a:lstStyle/>
          <a:p>
            <a:pPr indent="450215" algn="ctr">
              <a:lnSpc>
                <a:spcPct val="150000"/>
              </a:lnSpc>
              <a:spcAft>
                <a:spcPts val="0"/>
              </a:spcAft>
            </a:pP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Рисунок  4 – Обобщённая </a:t>
            </a:r>
            <a:endPar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indent="450215" algn="ctr">
              <a:lnSpc>
                <a:spcPct val="150000"/>
              </a:lnSpc>
              <a:spcAft>
                <a:spcPts val="0"/>
              </a:spcAft>
            </a:pPr>
            <a:r>
              <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структура </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узла дерева</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Прямоугольник 5"/>
          <p:cNvSpPr/>
          <p:nvPr/>
        </p:nvSpPr>
        <p:spPr>
          <a:xfrm>
            <a:off x="3318455" y="3056263"/>
            <a:ext cx="9444507" cy="2862322"/>
          </a:xfrm>
          <a:prstGeom prst="rect">
            <a:avLst/>
          </a:prstGeom>
        </p:spPr>
        <p:txBody>
          <a:bodyPr wrap="square">
            <a:spAutoFit/>
          </a:bodyPr>
          <a:lstStyle/>
          <a:p>
            <a:pPr indent="450215" algn="just">
              <a:lnSpc>
                <a:spcPct val="150000"/>
              </a:lnSpc>
              <a:spcAft>
                <a:spcPts val="0"/>
              </a:spcAft>
            </a:pPr>
            <a:r>
              <a:rPr lang="en-US" sz="2400" dirty="0" err="1">
                <a:solidFill>
                  <a:srgbClr val="000000"/>
                </a:solidFill>
                <a:latin typeface="Times New Roman" panose="02020603050405020304" pitchFamily="18" charset="0"/>
                <a:ea typeface="Times New Roman" panose="02020603050405020304" pitchFamily="18" charset="0"/>
              </a:rPr>
              <a:t>typedef</a:t>
            </a:r>
            <a:r>
              <a:rPr lang="en-US" sz="2400" dirty="0">
                <a:solidFill>
                  <a:srgbClr val="000000"/>
                </a:solidFill>
                <a:latin typeface="Times New Roman" panose="02020603050405020304" pitchFamily="18" charset="0"/>
                <a:ea typeface="Times New Roman" panose="02020603050405020304" pitchFamily="18" charset="0"/>
              </a:rPr>
              <a:t> </a:t>
            </a:r>
            <a:r>
              <a:rPr lang="en-US" sz="2400" dirty="0" err="1">
                <a:solidFill>
                  <a:srgbClr val="000000"/>
                </a:solidFill>
                <a:latin typeface="Times New Roman" panose="02020603050405020304" pitchFamily="18" charset="0"/>
                <a:ea typeface="Times New Roman" panose="02020603050405020304" pitchFamily="18" charset="0"/>
              </a:rPr>
              <a:t>struct</a:t>
            </a:r>
            <a:r>
              <a:rPr lang="en-US" sz="2400" dirty="0">
                <a:solidFill>
                  <a:srgbClr val="000000"/>
                </a:solidFill>
                <a:latin typeface="Times New Roman" panose="02020603050405020304" pitchFamily="18" charset="0"/>
                <a:ea typeface="Times New Roman" panose="02020603050405020304" pitchFamily="18" charset="0"/>
              </a:rPr>
              <a:t> node</a:t>
            </a:r>
            <a:r>
              <a:rPr lang="ru-RU" sz="2400" dirty="0">
                <a:solidFill>
                  <a:srgbClr val="000000"/>
                </a:solidFill>
                <a:latin typeface="Times New Roman" panose="02020603050405020304" pitchFamily="18" charset="0"/>
                <a:ea typeface="Times New Roman" panose="02020603050405020304" pitchFamily="18" charset="0"/>
              </a:rPr>
              <a:t>{</a:t>
            </a:r>
            <a:endParaRPr lang="ru-RU" sz="2000"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en-US" sz="2400" dirty="0">
                <a:solidFill>
                  <a:srgbClr val="000000"/>
                </a:solidFill>
                <a:latin typeface="Times New Roman" panose="02020603050405020304" pitchFamily="18" charset="0"/>
                <a:ea typeface="Times New Roman" panose="02020603050405020304" pitchFamily="18" charset="0"/>
              </a:rPr>
              <a:t>   </a:t>
            </a:r>
            <a:r>
              <a:rPr lang="en-US" sz="2400" dirty="0" err="1">
                <a:solidFill>
                  <a:srgbClr val="000000"/>
                </a:solidFill>
                <a:latin typeface="Times New Roman" panose="02020603050405020304" pitchFamily="18" charset="0"/>
                <a:ea typeface="Times New Roman" panose="02020603050405020304" pitchFamily="18" charset="0"/>
              </a:rPr>
              <a:t>int</a:t>
            </a:r>
            <a:r>
              <a:rPr lang="en-US" sz="2400" dirty="0">
                <a:solidFill>
                  <a:srgbClr val="000000"/>
                </a:solidFill>
                <a:latin typeface="Times New Roman" panose="02020603050405020304" pitchFamily="18" charset="0"/>
                <a:ea typeface="Times New Roman" panose="02020603050405020304" pitchFamily="18" charset="0"/>
              </a:rPr>
              <a:t> key</a:t>
            </a:r>
            <a:r>
              <a:rPr lang="ru-RU" sz="2400" dirty="0">
                <a:solidFill>
                  <a:srgbClr val="000000"/>
                </a:solidFill>
                <a:latin typeface="Times New Roman" panose="02020603050405020304" pitchFamily="18" charset="0"/>
                <a:ea typeface="Times New Roman" panose="02020603050405020304" pitchFamily="18" charset="0"/>
              </a:rPr>
              <a:t>;</a:t>
            </a:r>
            <a:r>
              <a:rPr lang="en-US" sz="2400" dirty="0">
                <a:solidFill>
                  <a:srgbClr val="000000"/>
                </a:solidFill>
                <a:latin typeface="Times New Roman" panose="02020603050405020304" pitchFamily="18" charset="0"/>
                <a:ea typeface="Times New Roman" panose="02020603050405020304" pitchFamily="18" charset="0"/>
              </a:rPr>
              <a:t>   </a:t>
            </a:r>
            <a:r>
              <a:rPr lang="ru-RU" sz="2400" dirty="0">
                <a:solidFill>
                  <a:srgbClr val="000000"/>
                </a:solidFill>
                <a:latin typeface="Times New Roman" panose="02020603050405020304" pitchFamily="18" charset="0"/>
                <a:ea typeface="Times New Roman" panose="02020603050405020304" pitchFamily="18" charset="0"/>
              </a:rPr>
              <a:t> // Ключ, по которому строится дерево</a:t>
            </a:r>
            <a:endParaRPr lang="ru-RU" sz="2000"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en-US" sz="2400" dirty="0">
                <a:solidFill>
                  <a:srgbClr val="000000"/>
                </a:solidFill>
                <a:latin typeface="Times New Roman" panose="02020603050405020304" pitchFamily="18" charset="0"/>
                <a:ea typeface="Times New Roman" panose="02020603050405020304" pitchFamily="18" charset="0"/>
              </a:rPr>
              <a:t>   float data</a:t>
            </a:r>
            <a:r>
              <a:rPr lang="ru-RU" sz="2400" dirty="0">
                <a:solidFill>
                  <a:srgbClr val="000000"/>
                </a:solidFill>
                <a:latin typeface="Times New Roman" panose="02020603050405020304" pitchFamily="18" charset="0"/>
                <a:ea typeface="Times New Roman" panose="02020603050405020304" pitchFamily="18" charset="0"/>
              </a:rPr>
              <a:t>;</a:t>
            </a:r>
            <a:r>
              <a:rPr lang="en-US" sz="2400" dirty="0">
                <a:solidFill>
                  <a:srgbClr val="000000"/>
                </a:solidFill>
                <a:latin typeface="Times New Roman" panose="02020603050405020304" pitchFamily="18" charset="0"/>
                <a:ea typeface="Times New Roman" panose="02020603050405020304" pitchFamily="18" charset="0"/>
              </a:rPr>
              <a:t>   </a:t>
            </a:r>
            <a:r>
              <a:rPr lang="ru-RU" sz="2400" dirty="0">
                <a:solidFill>
                  <a:srgbClr val="000000"/>
                </a:solidFill>
                <a:latin typeface="Times New Roman" panose="02020603050405020304" pitchFamily="18" charset="0"/>
                <a:ea typeface="Times New Roman" panose="02020603050405020304" pitchFamily="18" charset="0"/>
              </a:rPr>
              <a:t> // Полезные данные (могут быть любого типа)</a:t>
            </a:r>
            <a:endParaRPr lang="ru-RU" sz="2000"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en-US" sz="2400" dirty="0">
                <a:solidFill>
                  <a:srgbClr val="000000"/>
                </a:solidFill>
                <a:latin typeface="Times New Roman" panose="02020603050405020304" pitchFamily="18" charset="0"/>
                <a:ea typeface="Times New Roman" panose="02020603050405020304" pitchFamily="18" charset="0"/>
              </a:rPr>
              <a:t>   </a:t>
            </a:r>
            <a:r>
              <a:rPr lang="en-US" sz="2400" dirty="0" err="1">
                <a:solidFill>
                  <a:srgbClr val="000000"/>
                </a:solidFill>
                <a:latin typeface="Times New Roman" panose="02020603050405020304" pitchFamily="18" charset="0"/>
                <a:ea typeface="Times New Roman" panose="02020603050405020304" pitchFamily="18" charset="0"/>
              </a:rPr>
              <a:t>struct</a:t>
            </a:r>
            <a:r>
              <a:rPr lang="en-US" sz="2400" dirty="0">
                <a:solidFill>
                  <a:srgbClr val="000000"/>
                </a:solidFill>
                <a:latin typeface="Times New Roman" panose="02020603050405020304" pitchFamily="18" charset="0"/>
                <a:ea typeface="Times New Roman" panose="02020603050405020304" pitchFamily="18" charset="0"/>
              </a:rPr>
              <a:t> node</a:t>
            </a:r>
            <a:r>
              <a:rPr lang="ru-RU" sz="2400" dirty="0">
                <a:solidFill>
                  <a:srgbClr val="000000"/>
                </a:solidFill>
                <a:latin typeface="Times New Roman" panose="02020603050405020304" pitchFamily="18" charset="0"/>
                <a:ea typeface="Times New Roman" panose="02020603050405020304" pitchFamily="18" charset="0"/>
              </a:rPr>
              <a:t> *</a:t>
            </a:r>
            <a:r>
              <a:rPr lang="en-US" sz="2400" dirty="0">
                <a:solidFill>
                  <a:srgbClr val="000000"/>
                </a:solidFill>
                <a:latin typeface="Times New Roman" panose="02020603050405020304" pitchFamily="18" charset="0"/>
                <a:ea typeface="Times New Roman" panose="02020603050405020304" pitchFamily="18" charset="0"/>
              </a:rPr>
              <a:t>left</a:t>
            </a:r>
            <a:r>
              <a:rPr lang="ru-RU" sz="2400" dirty="0">
                <a:solidFill>
                  <a:srgbClr val="000000"/>
                </a:solidFill>
                <a:latin typeface="Times New Roman" panose="02020603050405020304" pitchFamily="18" charset="0"/>
                <a:ea typeface="Times New Roman" panose="02020603050405020304" pitchFamily="18" charset="0"/>
              </a:rPr>
              <a:t>, *</a:t>
            </a:r>
            <a:r>
              <a:rPr lang="en-US" sz="2400" dirty="0">
                <a:solidFill>
                  <a:srgbClr val="000000"/>
                </a:solidFill>
                <a:latin typeface="Times New Roman" panose="02020603050405020304" pitchFamily="18" charset="0"/>
                <a:ea typeface="Times New Roman" panose="02020603050405020304" pitchFamily="18" charset="0"/>
              </a:rPr>
              <a:t>right</a:t>
            </a:r>
            <a:r>
              <a:rPr lang="ru-RU" sz="2400" dirty="0">
                <a:solidFill>
                  <a:srgbClr val="000000"/>
                </a:solidFill>
                <a:latin typeface="Times New Roman" panose="02020603050405020304" pitchFamily="18" charset="0"/>
                <a:ea typeface="Times New Roman" panose="02020603050405020304" pitchFamily="18" charset="0"/>
              </a:rPr>
              <a:t>;</a:t>
            </a:r>
            <a:r>
              <a:rPr lang="en-US" sz="2400" dirty="0">
                <a:solidFill>
                  <a:srgbClr val="000000"/>
                </a:solidFill>
                <a:latin typeface="Times New Roman" panose="02020603050405020304" pitchFamily="18" charset="0"/>
                <a:ea typeface="Times New Roman" panose="02020603050405020304" pitchFamily="18" charset="0"/>
              </a:rPr>
              <a:t>   </a:t>
            </a:r>
            <a:r>
              <a:rPr lang="ru-RU" sz="2400" dirty="0">
                <a:solidFill>
                  <a:srgbClr val="000000"/>
                </a:solidFill>
                <a:latin typeface="Times New Roman" panose="02020603050405020304" pitchFamily="18" charset="0"/>
                <a:ea typeface="Times New Roman" panose="02020603050405020304" pitchFamily="18" charset="0"/>
              </a:rPr>
              <a:t> // Указатели на соседние узлы</a:t>
            </a:r>
            <a:endParaRPr lang="ru-RU" sz="2000"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a:t>
            </a:r>
            <a:r>
              <a:rPr lang="en-US" sz="2400" dirty="0">
                <a:solidFill>
                  <a:srgbClr val="000000"/>
                </a:solidFill>
                <a:latin typeface="Times New Roman" panose="02020603050405020304" pitchFamily="18" charset="0"/>
                <a:ea typeface="Times New Roman" panose="02020603050405020304" pitchFamily="18" charset="0"/>
              </a:rPr>
              <a:t>NODE</a:t>
            </a:r>
            <a:r>
              <a:rPr lang="ru-RU" sz="2400" dirty="0">
                <a:solidFill>
                  <a:srgbClr val="000000"/>
                </a:solidFill>
                <a:latin typeface="Times New Roman" panose="02020603050405020304" pitchFamily="18" charset="0"/>
                <a:ea typeface="Times New Roman" panose="02020603050405020304" pitchFamily="18" charset="0"/>
              </a:rPr>
              <a:t>, *</a:t>
            </a:r>
            <a:r>
              <a:rPr lang="en-US" sz="2400" dirty="0" err="1">
                <a:solidFill>
                  <a:srgbClr val="000000"/>
                </a:solidFill>
                <a:latin typeface="Times New Roman" panose="02020603050405020304" pitchFamily="18" charset="0"/>
                <a:ea typeface="Times New Roman" panose="02020603050405020304" pitchFamily="18" charset="0"/>
              </a:rPr>
              <a:t>pNODE</a:t>
            </a:r>
            <a:r>
              <a:rPr lang="ru-RU" sz="2400" dirty="0">
                <a:solidFill>
                  <a:srgbClr val="000000"/>
                </a:solidFill>
                <a:latin typeface="Times New Roman" panose="02020603050405020304" pitchFamily="18" charset="0"/>
                <a:ea typeface="Times New Roman" panose="02020603050405020304" pitchFamily="18" charset="0"/>
              </a:rPr>
              <a:t>;</a:t>
            </a:r>
            <a:endParaRPr lang="ru-RU"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262508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кругленный прямоугольник 5"/>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3" name="Прямоугольник 2"/>
          <p:cNvSpPr/>
          <p:nvPr/>
        </p:nvSpPr>
        <p:spPr>
          <a:xfrm>
            <a:off x="1521853" y="291499"/>
            <a:ext cx="8980868" cy="498663"/>
          </a:xfrm>
          <a:prstGeom prst="rect">
            <a:avLst/>
          </a:prstGeom>
        </p:spPr>
        <p:txBody>
          <a:bodyPr wrap="square">
            <a:spAutoFit/>
          </a:bodyPr>
          <a:lstStyle/>
          <a:p>
            <a:pPr indent="450215" algn="just">
              <a:lnSpc>
                <a:spcPct val="150000"/>
              </a:lnSpc>
              <a:spcAft>
                <a:spcPts val="0"/>
              </a:spcAft>
            </a:pPr>
            <a:r>
              <a:rPr lang="ru-RU" sz="2000" dirty="0">
                <a:solidFill>
                  <a:srgbClr val="000000"/>
                </a:solidFill>
                <a:latin typeface="Times New Roman" panose="02020603050405020304" pitchFamily="18" charset="0"/>
                <a:ea typeface="Times New Roman" panose="02020603050405020304" pitchFamily="18" charset="0"/>
              </a:rPr>
              <a:t>Двоичное дерево, образованное такими элементами, показано ниже.</a:t>
            </a:r>
            <a:endParaRPr lang="ru-RU" dirty="0">
              <a:effectLst/>
              <a:latin typeface="Times New Roman" panose="02020603050405020304" pitchFamily="18" charset="0"/>
              <a:ea typeface="Times New Roman" panose="02020603050405020304" pitchFamily="18" charset="0"/>
            </a:endParaRPr>
          </a:p>
        </p:txBody>
      </p:sp>
      <p:pic>
        <p:nvPicPr>
          <p:cNvPr id="4" name="Рисунок 3" descr="http://saod.narod.ru/saod3/IMGList013-02.png"/>
          <p:cNvPicPr/>
          <p:nvPr/>
        </p:nvPicPr>
        <p:blipFill>
          <a:blip r:embed="rId2"/>
          <a:srcRect/>
          <a:stretch>
            <a:fillRect/>
          </a:stretch>
        </p:blipFill>
        <p:spPr bwMode="auto">
          <a:xfrm>
            <a:off x="3502648" y="972367"/>
            <a:ext cx="4198915" cy="4302136"/>
          </a:xfrm>
          <a:prstGeom prst="rect">
            <a:avLst/>
          </a:prstGeom>
          <a:noFill/>
          <a:ln w="9525">
            <a:noFill/>
            <a:miter lim="800000"/>
            <a:headEnd/>
            <a:tailEnd/>
          </a:ln>
        </p:spPr>
      </p:pic>
      <p:sp>
        <p:nvSpPr>
          <p:cNvPr id="5" name="Прямоугольник 4"/>
          <p:cNvSpPr/>
          <p:nvPr/>
        </p:nvSpPr>
        <p:spPr>
          <a:xfrm>
            <a:off x="3502648" y="5731843"/>
            <a:ext cx="3542124" cy="507831"/>
          </a:xfrm>
          <a:prstGeom prst="rect">
            <a:avLst/>
          </a:prstGeom>
        </p:spPr>
        <p:txBody>
          <a:bodyPr wrap="none">
            <a:spAutoFit/>
          </a:bodyPr>
          <a:lstStyle/>
          <a:p>
            <a:pPr indent="450215" algn="ctr">
              <a:lnSpc>
                <a:spcPct val="150000"/>
              </a:lnSpc>
              <a:spcAft>
                <a:spcPts val="0"/>
              </a:spcAft>
            </a:pP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Рисунок 5 – Двоичное дерево</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735459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2" name="Прямоугольник 1"/>
          <p:cNvSpPr/>
          <p:nvPr/>
        </p:nvSpPr>
        <p:spPr>
          <a:xfrm>
            <a:off x="749121" y="296214"/>
            <a:ext cx="10526332" cy="4457952"/>
          </a:xfrm>
          <a:prstGeom prst="rect">
            <a:avLst/>
          </a:prstGeom>
        </p:spPr>
        <p:txBody>
          <a:bodyPr wrap="square">
            <a:spAutoFit/>
          </a:bodyPr>
          <a:lstStyle/>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Элемент дерева получил название "</a:t>
            </a:r>
            <a:r>
              <a:rPr lang="ru-RU" sz="2400" b="1" dirty="0">
                <a:solidFill>
                  <a:srgbClr val="000000"/>
                </a:solidFill>
                <a:latin typeface="Times New Roman" panose="02020603050405020304" pitchFamily="18" charset="0"/>
                <a:ea typeface="Times New Roman" panose="02020603050405020304" pitchFamily="18" charset="0"/>
              </a:rPr>
              <a:t>узел</a:t>
            </a:r>
            <a:r>
              <a:rPr lang="ru-RU" sz="2400" dirty="0">
                <a:solidFill>
                  <a:srgbClr val="000000"/>
                </a:solidFill>
                <a:latin typeface="Times New Roman" panose="02020603050405020304" pitchFamily="18" charset="0"/>
                <a:ea typeface="Times New Roman" panose="02020603050405020304" pitchFamily="18" charset="0"/>
              </a:rPr>
              <a:t>" (</a:t>
            </a:r>
            <a:r>
              <a:rPr lang="ru-RU" sz="2400" b="1" dirty="0" err="1">
                <a:solidFill>
                  <a:srgbClr val="000000"/>
                </a:solidFill>
                <a:latin typeface="Times New Roman" panose="02020603050405020304" pitchFamily="18" charset="0"/>
                <a:ea typeface="Times New Roman" panose="02020603050405020304" pitchFamily="18" charset="0"/>
              </a:rPr>
              <a:t>node</a:t>
            </a:r>
            <a:r>
              <a:rPr lang="ru-RU" sz="2400" dirty="0">
                <a:solidFill>
                  <a:srgbClr val="000000"/>
                </a:solidFill>
                <a:latin typeface="Times New Roman" panose="02020603050405020304" pitchFamily="18" charset="0"/>
                <a:ea typeface="Times New Roman" panose="02020603050405020304" pitchFamily="18" charset="0"/>
              </a:rPr>
              <a:t>). Единственный начальный элемент (откуда дерево развивается) – </a:t>
            </a:r>
            <a:r>
              <a:rPr lang="ru-RU" sz="2400" b="1" dirty="0">
                <a:solidFill>
                  <a:srgbClr val="000000"/>
                </a:solidFill>
                <a:latin typeface="Times New Roman" panose="02020603050405020304" pitchFamily="18" charset="0"/>
                <a:ea typeface="Times New Roman" panose="02020603050405020304" pitchFamily="18" charset="0"/>
              </a:rPr>
              <a:t>корень</a:t>
            </a:r>
            <a:r>
              <a:rPr lang="ru-RU" sz="2400" dirty="0">
                <a:solidFill>
                  <a:srgbClr val="000000"/>
                </a:solidFill>
                <a:latin typeface="Times New Roman" panose="02020603050405020304" pitchFamily="18" charset="0"/>
                <a:ea typeface="Times New Roman" panose="02020603050405020304" pitchFamily="18" charset="0"/>
              </a:rPr>
              <a:t> (</a:t>
            </a:r>
            <a:r>
              <a:rPr lang="ru-RU" sz="2400" b="1" dirty="0" err="1">
                <a:solidFill>
                  <a:srgbClr val="000000"/>
                </a:solidFill>
                <a:latin typeface="Times New Roman" panose="02020603050405020304" pitchFamily="18" charset="0"/>
                <a:ea typeface="Times New Roman" panose="02020603050405020304" pitchFamily="18" charset="0"/>
              </a:rPr>
              <a:t>root</a:t>
            </a:r>
            <a:r>
              <a:rPr lang="ru-RU" sz="2400" dirty="0">
                <a:solidFill>
                  <a:srgbClr val="000000"/>
                </a:solidFill>
                <a:latin typeface="Times New Roman" panose="02020603050405020304" pitchFamily="18" charset="0"/>
                <a:ea typeface="Times New Roman" panose="02020603050405020304" pitchFamily="18" charset="0"/>
              </a:rPr>
              <a:t>). Фрагмент (часть) дерева – поддерево или </a:t>
            </a:r>
            <a:r>
              <a:rPr lang="ru-RU" sz="2400" b="1" dirty="0">
                <a:solidFill>
                  <a:srgbClr val="000000"/>
                </a:solidFill>
                <a:latin typeface="Times New Roman" panose="02020603050405020304" pitchFamily="18" charset="0"/>
                <a:ea typeface="Times New Roman" panose="02020603050405020304" pitchFamily="18" charset="0"/>
              </a:rPr>
              <a:t>ветвь</a:t>
            </a:r>
            <a:r>
              <a:rPr lang="ru-RU" sz="2400" dirty="0">
                <a:solidFill>
                  <a:srgbClr val="000000"/>
                </a:solidFill>
                <a:latin typeface="Times New Roman" panose="02020603050405020304" pitchFamily="18" charset="0"/>
                <a:ea typeface="Times New Roman" panose="02020603050405020304" pitchFamily="18" charset="0"/>
              </a:rPr>
              <a:t>. Узел, от которого не отходят ветви – конечный или </a:t>
            </a:r>
            <a:r>
              <a:rPr lang="ru-RU" sz="2400" b="1" dirty="0">
                <a:solidFill>
                  <a:srgbClr val="000000"/>
                </a:solidFill>
                <a:latin typeface="Times New Roman" panose="02020603050405020304" pitchFamily="18" charset="0"/>
                <a:ea typeface="Times New Roman" panose="02020603050405020304" pitchFamily="18" charset="0"/>
              </a:rPr>
              <a:t>терминальный</a:t>
            </a:r>
            <a:r>
              <a:rPr lang="ru-RU" sz="2400" dirty="0">
                <a:solidFill>
                  <a:srgbClr val="000000"/>
                </a:solidFill>
                <a:latin typeface="Times New Roman" panose="02020603050405020304" pitchFamily="18" charset="0"/>
                <a:ea typeface="Times New Roman" panose="02020603050405020304" pitchFamily="18" charset="0"/>
              </a:rPr>
              <a:t> узел, иногда его называют </a:t>
            </a:r>
            <a:r>
              <a:rPr lang="ru-RU" sz="2400" b="1" dirty="0">
                <a:solidFill>
                  <a:srgbClr val="000000"/>
                </a:solidFill>
                <a:latin typeface="Times New Roman" panose="02020603050405020304" pitchFamily="18" charset="0"/>
                <a:ea typeface="Times New Roman" panose="02020603050405020304" pitchFamily="18" charset="0"/>
              </a:rPr>
              <a:t>листом</a:t>
            </a:r>
            <a:r>
              <a:rPr lang="ru-RU" sz="2400" dirty="0">
                <a:solidFill>
                  <a:srgbClr val="000000"/>
                </a:solidFill>
                <a:latin typeface="Times New Roman" panose="02020603050405020304" pitchFamily="18" charset="0"/>
                <a:ea typeface="Times New Roman" panose="02020603050405020304" pitchFamily="18" charset="0"/>
              </a:rPr>
              <a:t>. Как видно на рисунках, узлы располагаются по уровням. Количество уровней – </a:t>
            </a:r>
            <a:r>
              <a:rPr lang="ru-RU" sz="2400" b="1" dirty="0">
                <a:solidFill>
                  <a:srgbClr val="000000"/>
                </a:solidFill>
                <a:latin typeface="Times New Roman" panose="02020603050405020304" pitchFamily="18" charset="0"/>
                <a:ea typeface="Times New Roman" panose="02020603050405020304" pitchFamily="18" charset="0"/>
              </a:rPr>
              <a:t>высота</a:t>
            </a:r>
            <a:r>
              <a:rPr lang="ru-RU" sz="2400" dirty="0">
                <a:solidFill>
                  <a:srgbClr val="000000"/>
                </a:solidFill>
                <a:latin typeface="Times New Roman" panose="02020603050405020304" pitchFamily="18" charset="0"/>
                <a:ea typeface="Times New Roman" panose="02020603050405020304" pitchFamily="18" charset="0"/>
              </a:rPr>
              <a:t> дерева (иногда вместо высоты используют термин "</a:t>
            </a:r>
            <a:r>
              <a:rPr lang="ru-RU" sz="2400" b="1" dirty="0">
                <a:solidFill>
                  <a:srgbClr val="000000"/>
                </a:solidFill>
                <a:latin typeface="Times New Roman" panose="02020603050405020304" pitchFamily="18" charset="0"/>
                <a:ea typeface="Times New Roman" panose="02020603050405020304" pitchFamily="18" charset="0"/>
              </a:rPr>
              <a:t>глубина</a:t>
            </a:r>
            <a:r>
              <a:rPr lang="ru-RU" sz="2400" dirty="0">
                <a:solidFill>
                  <a:srgbClr val="000000"/>
                </a:solidFill>
                <a:latin typeface="Times New Roman" panose="02020603050405020304" pitchFamily="18" charset="0"/>
                <a:ea typeface="Times New Roman" panose="02020603050405020304" pitchFamily="18" charset="0"/>
              </a:rPr>
              <a:t>"). Поскольку дерево – рекурсивная структура данных, то любой его узел может считаться корнем какой-либо ветви, в том числе пустой.</a:t>
            </a:r>
            <a:endParaRPr lang="ru-RU"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9949056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2" name="Прямоугольник 1"/>
          <p:cNvSpPr/>
          <p:nvPr/>
        </p:nvSpPr>
        <p:spPr>
          <a:xfrm>
            <a:off x="749121" y="345148"/>
            <a:ext cx="10526332" cy="3970318"/>
          </a:xfrm>
          <a:prstGeom prst="rect">
            <a:avLst/>
          </a:prstGeom>
        </p:spPr>
        <p:txBody>
          <a:bodyPr wrap="square">
            <a:spAutoFit/>
          </a:bodyPr>
          <a:lstStyle/>
          <a:p>
            <a:pPr indent="450215" algn="just">
              <a:lnSpc>
                <a:spcPct val="150000"/>
              </a:lnSpc>
              <a:spcAft>
                <a:spcPts val="0"/>
              </a:spcAft>
            </a:pPr>
            <a:r>
              <a:rPr lang="ru-RU" sz="2400" b="1" dirty="0">
                <a:solidFill>
                  <a:srgbClr val="000000"/>
                </a:solidFill>
                <a:latin typeface="Times New Roman" panose="02020603050405020304" pitchFamily="18" charset="0"/>
                <a:ea typeface="Times New Roman" panose="02020603050405020304" pitchFamily="18" charset="0"/>
              </a:rPr>
              <a:t>Области применения деревьев</a:t>
            </a:r>
            <a:r>
              <a:rPr lang="ru-RU" sz="2400" dirty="0">
                <a:solidFill>
                  <a:srgbClr val="000000"/>
                </a:solidFill>
                <a:latin typeface="Times New Roman" panose="02020603050405020304" pitchFamily="18" charset="0"/>
                <a:ea typeface="Times New Roman" panose="02020603050405020304" pitchFamily="18" charset="0"/>
              </a:rPr>
              <a:t>: для хранения информации, как таковой; в процедурах поиска и сортировки; для описания хранения файлов на дисковых носителях; при построении эффективных кодов для сжатия информации (коды Шеннона–</a:t>
            </a:r>
            <a:r>
              <a:rPr lang="ru-RU" sz="2400" dirty="0" err="1">
                <a:solidFill>
                  <a:srgbClr val="000000"/>
                </a:solidFill>
                <a:latin typeface="Times New Roman" panose="02020603050405020304" pitchFamily="18" charset="0"/>
                <a:ea typeface="Times New Roman" panose="02020603050405020304" pitchFamily="18" charset="0"/>
              </a:rPr>
              <a:t>Фано</a:t>
            </a:r>
            <a:r>
              <a:rPr lang="ru-RU" sz="2400" dirty="0">
                <a:solidFill>
                  <a:srgbClr val="000000"/>
                </a:solidFill>
                <a:latin typeface="Times New Roman" panose="02020603050405020304" pitchFamily="18" charset="0"/>
                <a:ea typeface="Times New Roman" panose="02020603050405020304" pitchFamily="18" charset="0"/>
              </a:rPr>
              <a:t> и </a:t>
            </a:r>
            <a:r>
              <a:rPr lang="ru-RU" sz="2400" dirty="0" err="1">
                <a:solidFill>
                  <a:srgbClr val="000000"/>
                </a:solidFill>
                <a:latin typeface="Times New Roman" panose="02020603050405020304" pitchFamily="18" charset="0"/>
                <a:ea typeface="Times New Roman" panose="02020603050405020304" pitchFamily="18" charset="0"/>
              </a:rPr>
              <a:t>Хаффмэна</a:t>
            </a:r>
            <a:r>
              <a:rPr lang="ru-RU" sz="2400" dirty="0">
                <a:solidFill>
                  <a:srgbClr val="000000"/>
                </a:solidFill>
                <a:latin typeface="Times New Roman" panose="02020603050405020304" pitchFamily="18" charset="0"/>
                <a:ea typeface="Times New Roman" panose="02020603050405020304" pitchFamily="18" charset="0"/>
              </a:rPr>
              <a:t>).</a:t>
            </a:r>
            <a:endParaRPr lang="ru-RU" sz="2000"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Преимущество двоичных деревьев поиска: в случае, если дерево отсортировано (а это дерево именно такое), то операция поиска выполняется быстро, с эффективностью, близкой к эффективности двоичного поиска.</a:t>
            </a:r>
            <a:endParaRPr lang="ru-RU"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998645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76318" y="2222048"/>
            <a:ext cx="8022710" cy="1338828"/>
          </a:xfrm>
          <a:prstGeom prst="rect">
            <a:avLst/>
          </a:prstGeom>
        </p:spPr>
        <p:txBody>
          <a:bodyPr wrap="none">
            <a:spAutoFit/>
          </a:bodyPr>
          <a:lstStyle/>
          <a:p>
            <a:pPr indent="450215" algn="ctr">
              <a:lnSpc>
                <a:spcPct val="150000"/>
              </a:lnSpc>
              <a:spcAft>
                <a:spcPts val="0"/>
              </a:spcAft>
            </a:pPr>
            <a:r>
              <a:rPr lang="ru-RU" sz="5400" dirty="0" smtClean="0">
                <a:solidFill>
                  <a:schemeClr val="accent1">
                    <a:lumMod val="50000"/>
                  </a:schemeClr>
                </a:solidFill>
                <a:latin typeface="+mj-lt"/>
                <a:ea typeface="Calibri" panose="020F0502020204030204" pitchFamily="34" charset="0"/>
                <a:cs typeface="Times New Roman" panose="02020603050405020304" pitchFamily="18" charset="0"/>
              </a:rPr>
              <a:t>Операции с деревьями</a:t>
            </a:r>
            <a:endParaRPr lang="ru-RU" sz="4400" dirty="0">
              <a:solidFill>
                <a:schemeClr val="accent1">
                  <a:lumMod val="50000"/>
                </a:schemeClr>
              </a:solidFill>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34275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3" name="Прямоугольник 2"/>
          <p:cNvSpPr/>
          <p:nvPr/>
        </p:nvSpPr>
        <p:spPr>
          <a:xfrm>
            <a:off x="433588" y="109294"/>
            <a:ext cx="11157398" cy="6186309"/>
          </a:xfrm>
          <a:prstGeom prst="rect">
            <a:avLst/>
          </a:prstGeom>
        </p:spPr>
        <p:txBody>
          <a:bodyPr wrap="square">
            <a:spAutoFit/>
          </a:bodyPr>
          <a:lstStyle/>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Для деревьев имеются те же основные операции, что и для списков – </a:t>
            </a:r>
            <a:r>
              <a:rPr lang="ru-RU" sz="2400" i="1" dirty="0">
                <a:solidFill>
                  <a:srgbClr val="000000"/>
                </a:solidFill>
                <a:latin typeface="Times New Roman" panose="02020603050405020304" pitchFamily="18" charset="0"/>
                <a:ea typeface="Times New Roman" panose="02020603050405020304" pitchFamily="18" charset="0"/>
              </a:rPr>
              <a:t>добавление элемента, удаление, прохождение (просмотр) и поиск элементов</a:t>
            </a:r>
            <a:r>
              <a:rPr lang="ru-RU" sz="2400" dirty="0">
                <a:solidFill>
                  <a:srgbClr val="000000"/>
                </a:solidFill>
                <a:latin typeface="Times New Roman" panose="02020603050405020304" pitchFamily="18" charset="0"/>
                <a:ea typeface="Times New Roman" panose="02020603050405020304" pitchFamily="18" charset="0"/>
              </a:rPr>
              <a:t>. Кроме них можно использовать операции принудительной балансировки, подсчёта числа узлов в дереве, измерения высоты дерева, поиска ближайшего общего корня (</a:t>
            </a:r>
            <a:r>
              <a:rPr lang="ru-RU" sz="2400" b="1" dirty="0">
                <a:solidFill>
                  <a:srgbClr val="000000"/>
                </a:solidFill>
                <a:latin typeface="Times New Roman" panose="02020603050405020304" pitchFamily="18" charset="0"/>
                <a:ea typeface="Times New Roman" panose="02020603050405020304" pitchFamily="18" charset="0"/>
              </a:rPr>
              <a:t>ближайшего общего предка</a:t>
            </a:r>
            <a:r>
              <a:rPr lang="ru-RU" sz="2400" dirty="0">
                <a:solidFill>
                  <a:srgbClr val="000000"/>
                </a:solidFill>
                <a:latin typeface="Times New Roman" panose="02020603050405020304" pitchFamily="18" charset="0"/>
                <a:ea typeface="Times New Roman" panose="02020603050405020304" pitchFamily="18" charset="0"/>
              </a:rPr>
              <a:t> – </a:t>
            </a:r>
            <a:r>
              <a:rPr lang="ru-RU" sz="2400" b="1" dirty="0" err="1">
                <a:solidFill>
                  <a:srgbClr val="000000"/>
                </a:solidFill>
                <a:latin typeface="Times New Roman" panose="02020603050405020304" pitchFamily="18" charset="0"/>
                <a:ea typeface="Times New Roman" panose="02020603050405020304" pitchFamily="18" charset="0"/>
              </a:rPr>
              <a:t>Nearest</a:t>
            </a:r>
            <a:r>
              <a:rPr lang="ru-RU" sz="2400" b="1" dirty="0">
                <a:solidFill>
                  <a:srgbClr val="000000"/>
                </a:solidFill>
                <a:latin typeface="Times New Roman" panose="02020603050405020304" pitchFamily="18" charset="0"/>
                <a:ea typeface="Times New Roman" panose="02020603050405020304" pitchFamily="18" charset="0"/>
              </a:rPr>
              <a:t> </a:t>
            </a:r>
            <a:r>
              <a:rPr lang="ru-RU" sz="2400" b="1" dirty="0" err="1">
                <a:solidFill>
                  <a:srgbClr val="000000"/>
                </a:solidFill>
                <a:latin typeface="Times New Roman" panose="02020603050405020304" pitchFamily="18" charset="0"/>
                <a:ea typeface="Times New Roman" panose="02020603050405020304" pitchFamily="18" charset="0"/>
              </a:rPr>
              <a:t>Common</a:t>
            </a:r>
            <a:r>
              <a:rPr lang="ru-RU" sz="2400" b="1" dirty="0">
                <a:solidFill>
                  <a:srgbClr val="000000"/>
                </a:solidFill>
                <a:latin typeface="Times New Roman" panose="02020603050405020304" pitchFamily="18" charset="0"/>
                <a:ea typeface="Times New Roman" panose="02020603050405020304" pitchFamily="18" charset="0"/>
              </a:rPr>
              <a:t> </a:t>
            </a:r>
            <a:r>
              <a:rPr lang="ru-RU" sz="2400" b="1" dirty="0" err="1">
                <a:solidFill>
                  <a:srgbClr val="000000"/>
                </a:solidFill>
                <a:latin typeface="Times New Roman" panose="02020603050405020304" pitchFamily="18" charset="0"/>
                <a:ea typeface="Times New Roman" panose="02020603050405020304" pitchFamily="18" charset="0"/>
              </a:rPr>
              <a:t>Ancestor</a:t>
            </a:r>
            <a:r>
              <a:rPr lang="ru-RU" sz="2400" dirty="0">
                <a:solidFill>
                  <a:srgbClr val="000000"/>
                </a:solidFill>
                <a:latin typeface="Times New Roman" panose="02020603050405020304" pitchFamily="18" charset="0"/>
                <a:ea typeface="Times New Roman" panose="02020603050405020304" pitchFamily="18" charset="0"/>
              </a:rPr>
              <a:t> (</a:t>
            </a:r>
            <a:r>
              <a:rPr lang="ru-RU" sz="2400" dirty="0" err="1">
                <a:solidFill>
                  <a:srgbClr val="000000"/>
                </a:solidFill>
                <a:latin typeface="Times New Roman" panose="02020603050405020304" pitchFamily="18" charset="0"/>
                <a:ea typeface="Times New Roman" panose="02020603050405020304" pitchFamily="18" charset="0"/>
              </a:rPr>
              <a:t>nca</a:t>
            </a:r>
            <a:r>
              <a:rPr lang="ru-RU" sz="2400" dirty="0">
                <a:solidFill>
                  <a:srgbClr val="000000"/>
                </a:solidFill>
                <a:latin typeface="Times New Roman" panose="02020603050405020304" pitchFamily="18" charset="0"/>
                <a:ea typeface="Times New Roman" panose="02020603050405020304" pitchFamily="18" charset="0"/>
              </a:rPr>
              <a:t>)) для двух элементов (в </a:t>
            </a:r>
            <a:r>
              <a:rPr lang="ru-RU" sz="2400" dirty="0" err="1">
                <a:solidFill>
                  <a:srgbClr val="000000"/>
                </a:solidFill>
                <a:latin typeface="Times New Roman" panose="02020603050405020304" pitchFamily="18" charset="0"/>
                <a:ea typeface="Times New Roman" panose="02020603050405020304" pitchFamily="18" charset="0"/>
              </a:rPr>
              <a:t>многопутевых</a:t>
            </a:r>
            <a:r>
              <a:rPr lang="ru-RU" sz="2400" dirty="0">
                <a:solidFill>
                  <a:srgbClr val="000000"/>
                </a:solidFill>
                <a:latin typeface="Times New Roman" panose="02020603050405020304" pitchFamily="18" charset="0"/>
                <a:ea typeface="Times New Roman" panose="02020603050405020304" pitchFamily="18" charset="0"/>
              </a:rPr>
              <a:t> деревьях – для более чем двух элементов). При балансировке деревьев используются операции </a:t>
            </a:r>
            <a:r>
              <a:rPr lang="ru-RU" sz="2400" b="1" dirty="0">
                <a:solidFill>
                  <a:srgbClr val="000000"/>
                </a:solidFill>
                <a:latin typeface="Times New Roman" panose="02020603050405020304" pitchFamily="18" charset="0"/>
                <a:ea typeface="Times New Roman" panose="02020603050405020304" pitchFamily="18" charset="0"/>
              </a:rPr>
              <a:t>поворотов</a:t>
            </a:r>
            <a:r>
              <a:rPr lang="ru-RU" sz="2400" dirty="0">
                <a:solidFill>
                  <a:srgbClr val="000000"/>
                </a:solidFill>
                <a:latin typeface="Times New Roman" panose="02020603050405020304" pitchFamily="18" charset="0"/>
                <a:ea typeface="Times New Roman" panose="02020603050405020304" pitchFamily="18" charset="0"/>
              </a:rPr>
              <a:t> (</a:t>
            </a:r>
            <a:r>
              <a:rPr lang="ru-RU" sz="2400" b="1" dirty="0">
                <a:solidFill>
                  <a:srgbClr val="000000"/>
                </a:solidFill>
                <a:latin typeface="Times New Roman" panose="02020603050405020304" pitchFamily="18" charset="0"/>
                <a:ea typeface="Times New Roman" panose="02020603050405020304" pitchFamily="18" charset="0"/>
              </a:rPr>
              <a:t>вращений</a:t>
            </a:r>
            <a:r>
              <a:rPr lang="ru-RU" sz="2400" dirty="0">
                <a:solidFill>
                  <a:srgbClr val="000000"/>
                </a:solidFill>
                <a:latin typeface="Times New Roman" panose="02020603050405020304" pitchFamily="18" charset="0"/>
                <a:ea typeface="Times New Roman" panose="02020603050405020304" pitchFamily="18" charset="0"/>
              </a:rPr>
              <a:t>), простых и двойных, левых и правых.</a:t>
            </a:r>
            <a:endParaRPr lang="ru-RU" sz="2000"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Поскольку дерево – рекурсивная структура данных, то наиболее эффективными при работе с деревьями оказываются рекурсивные процедуры. Хотя возможно применение и </a:t>
            </a:r>
            <a:r>
              <a:rPr lang="ru-RU" sz="2400" dirty="0" err="1">
                <a:solidFill>
                  <a:srgbClr val="000000"/>
                </a:solidFill>
                <a:latin typeface="Times New Roman" panose="02020603050405020304" pitchFamily="18" charset="0"/>
                <a:ea typeface="Times New Roman" panose="02020603050405020304" pitchFamily="18" charset="0"/>
              </a:rPr>
              <a:t>нерекурсивных</a:t>
            </a:r>
            <a:r>
              <a:rPr lang="ru-RU" sz="2400" dirty="0">
                <a:solidFill>
                  <a:srgbClr val="000000"/>
                </a:solidFill>
                <a:latin typeface="Times New Roman" panose="02020603050405020304" pitchFamily="18" charset="0"/>
                <a:ea typeface="Times New Roman" panose="02020603050405020304" pitchFamily="18" charset="0"/>
              </a:rPr>
              <a:t> процедур</a:t>
            </a:r>
            <a:r>
              <a:rPr lang="ru-RU" sz="2400" dirty="0" smtClean="0">
                <a:solidFill>
                  <a:srgbClr val="000000"/>
                </a:solidFill>
                <a:latin typeface="Times New Roman" panose="02020603050405020304" pitchFamily="18" charset="0"/>
                <a:ea typeface="Times New Roman" panose="02020603050405020304" pitchFamily="18" charset="0"/>
              </a:rPr>
              <a:t>.</a:t>
            </a:r>
            <a:endParaRPr lang="ru-RU"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303701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3191674" y="109294"/>
            <a:ext cx="4572278" cy="660694"/>
          </a:xfrm>
          <a:prstGeom prst="rect">
            <a:avLst/>
          </a:prstGeom>
        </p:spPr>
        <p:txBody>
          <a:bodyPr wrap="none">
            <a:spAutoFit/>
          </a:bodyPr>
          <a:lstStyle/>
          <a:p>
            <a:pPr indent="450215" algn="ctr">
              <a:lnSpc>
                <a:spcPct val="150000"/>
              </a:lnSpc>
              <a:spcBef>
                <a:spcPts val="1000"/>
              </a:spcBef>
              <a:spcAft>
                <a:spcPts val="0"/>
              </a:spcAft>
            </a:pPr>
            <a:r>
              <a:rPr lang="ru-RU" sz="28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Добавление узла в дерево</a:t>
            </a:r>
            <a:endParaRPr lang="ru-RU" sz="2000" b="1" i="1" dirty="0">
              <a:solidFill>
                <a:srgbClr val="4F81BD"/>
              </a:solidFill>
              <a:effectLst/>
              <a:latin typeface="Cambria" panose="02040503050406030204" pitchFamily="18" charset="0"/>
              <a:ea typeface="Times New Roman" panose="02020603050405020304" pitchFamily="18" charset="0"/>
              <a:cs typeface="Times New Roman" panose="02020603050405020304" pitchFamily="18" charset="0"/>
            </a:endParaRPr>
          </a:p>
        </p:txBody>
      </p:sp>
      <p:sp>
        <p:nvSpPr>
          <p:cNvPr id="4" name="Прямоугольник 3"/>
          <p:cNvSpPr/>
          <p:nvPr/>
        </p:nvSpPr>
        <p:spPr>
          <a:xfrm>
            <a:off x="257577" y="769988"/>
            <a:ext cx="5988677" cy="5632311"/>
          </a:xfrm>
          <a:prstGeom prst="rect">
            <a:avLst/>
          </a:prstGeom>
        </p:spPr>
        <p:txBody>
          <a:bodyPr wrap="square">
            <a:spAutoFit/>
          </a:bodyPr>
          <a:lstStyle/>
          <a:p>
            <a:pPr indent="450215" algn="just">
              <a:lnSpc>
                <a:spcPct val="150000"/>
              </a:lnSpc>
              <a:spcAft>
                <a:spcPts val="0"/>
              </a:spcAft>
            </a:pPr>
            <a:r>
              <a:rPr lang="ru-RU" sz="2000" dirty="0">
                <a:solidFill>
                  <a:srgbClr val="000000"/>
                </a:solidFill>
                <a:latin typeface="Times New Roman" panose="02020603050405020304" pitchFamily="18" charset="0"/>
                <a:ea typeface="Times New Roman" panose="02020603050405020304" pitchFamily="18" charset="0"/>
              </a:rPr>
              <a:t>Рассмотрим принцип построения дерева при занесении в него информации. Пусть последовательно вводятся записи с ключами 70, 60, 85, 87, 90, 45, 30, 88, 35, 20, 86, 82.</a:t>
            </a:r>
            <a:endParaRPr lang="ru-RU"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000" dirty="0">
                <a:solidFill>
                  <a:srgbClr val="000000"/>
                </a:solidFill>
                <a:latin typeface="Times New Roman" panose="02020603050405020304" pitchFamily="18" charset="0"/>
                <a:ea typeface="Times New Roman" panose="02020603050405020304" pitchFamily="18" charset="0"/>
              </a:rPr>
              <a:t>1. Корень – 70;</a:t>
            </a:r>
            <a:endParaRPr lang="ru-RU"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000" dirty="0">
                <a:solidFill>
                  <a:srgbClr val="000000"/>
                </a:solidFill>
                <a:latin typeface="Times New Roman" panose="02020603050405020304" pitchFamily="18" charset="0"/>
                <a:ea typeface="Times New Roman" panose="02020603050405020304" pitchFamily="18" charset="0"/>
              </a:rPr>
              <a:t>2. 60&lt;70, следовательно новый узел будет расположен слева от 70;</a:t>
            </a:r>
            <a:endParaRPr lang="ru-RU"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000" dirty="0">
                <a:solidFill>
                  <a:srgbClr val="000000"/>
                </a:solidFill>
                <a:latin typeface="Times New Roman" panose="02020603050405020304" pitchFamily="18" charset="0"/>
                <a:ea typeface="Times New Roman" panose="02020603050405020304" pitchFamily="18" charset="0"/>
              </a:rPr>
              <a:t>3. 85&gt;70, следовательно новый узел будет расположен справа от 70;</a:t>
            </a:r>
            <a:endParaRPr lang="ru-RU"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000" dirty="0">
                <a:solidFill>
                  <a:srgbClr val="000000"/>
                </a:solidFill>
                <a:latin typeface="Times New Roman" panose="02020603050405020304" pitchFamily="18" charset="0"/>
                <a:ea typeface="Times New Roman" panose="02020603050405020304" pitchFamily="18" charset="0"/>
              </a:rPr>
              <a:t>4. 87&gt;70, следовательно 87 будет находиться в правой ветви; 87&gt;85, следовательно 87 будет расположен справа от 85. И т. д.</a:t>
            </a:r>
            <a:endParaRPr lang="ru-RU" dirty="0">
              <a:effectLst/>
              <a:latin typeface="Times New Roman" panose="02020603050405020304" pitchFamily="18" charset="0"/>
              <a:ea typeface="Times New Roman" panose="02020603050405020304" pitchFamily="18" charset="0"/>
            </a:endParaRPr>
          </a:p>
        </p:txBody>
      </p:sp>
      <p:pic>
        <p:nvPicPr>
          <p:cNvPr id="5" name="Рисунок 4" descr="http://saod.narod.ru/saod3/IMGList013-06.png"/>
          <p:cNvPicPr/>
          <p:nvPr/>
        </p:nvPicPr>
        <p:blipFill>
          <a:blip r:embed="rId2"/>
          <a:srcRect/>
          <a:stretch>
            <a:fillRect/>
          </a:stretch>
        </p:blipFill>
        <p:spPr bwMode="auto">
          <a:xfrm>
            <a:off x="6903343" y="942675"/>
            <a:ext cx="4674764" cy="3487657"/>
          </a:xfrm>
          <a:prstGeom prst="rect">
            <a:avLst/>
          </a:prstGeom>
          <a:noFill/>
          <a:ln w="9525">
            <a:noFill/>
            <a:miter lim="800000"/>
            <a:headEnd/>
            <a:tailEnd/>
          </a:ln>
        </p:spPr>
      </p:pic>
      <p:sp>
        <p:nvSpPr>
          <p:cNvPr id="6" name="Прямоугольник 5"/>
          <p:cNvSpPr/>
          <p:nvPr/>
        </p:nvSpPr>
        <p:spPr>
          <a:xfrm>
            <a:off x="7169517" y="4603019"/>
            <a:ext cx="4142416" cy="369332"/>
          </a:xfrm>
          <a:prstGeom prst="rect">
            <a:avLst/>
          </a:prstGeom>
        </p:spPr>
        <p:txBody>
          <a:bodyPr wrap="none">
            <a:spAutoFit/>
          </a:bodyPr>
          <a:lstStyle/>
          <a:p>
            <a:r>
              <a:rPr lang="ru-RU" dirty="0">
                <a:solidFill>
                  <a:srgbClr val="000000"/>
                </a:solidFill>
                <a:latin typeface="Times New Roman" panose="02020603050405020304" pitchFamily="18" charset="0"/>
                <a:ea typeface="Calibri" panose="020F0502020204030204" pitchFamily="34" charset="0"/>
              </a:rPr>
              <a:t>Рисунок 6 – Процесс построения дерева</a:t>
            </a:r>
            <a:endParaRPr lang="ru-RU" dirty="0"/>
          </a:p>
        </p:txBody>
      </p:sp>
    </p:spTree>
    <p:extLst>
      <p:ext uri="{BB962C8B-B14F-4D97-AF65-F5344CB8AC3E}">
        <p14:creationId xmlns:p14="http://schemas.microsoft.com/office/powerpoint/2010/main" val="2027286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2" name="Прямоугольник 1"/>
          <p:cNvSpPr/>
          <p:nvPr/>
        </p:nvSpPr>
        <p:spPr>
          <a:xfrm>
            <a:off x="678287" y="637328"/>
            <a:ext cx="10204360" cy="5078313"/>
          </a:xfrm>
          <a:prstGeom prst="rect">
            <a:avLst/>
          </a:prstGeom>
        </p:spPr>
        <p:txBody>
          <a:bodyPr wrap="square">
            <a:spAutoFit/>
          </a:bodyPr>
          <a:lstStyle/>
          <a:p>
            <a:pPr indent="450215" algn="just">
              <a:lnSpc>
                <a:spcPct val="150000"/>
              </a:lnSpc>
              <a:spcAft>
                <a:spcPts val="0"/>
              </a:spcAft>
            </a:pPr>
            <a:r>
              <a:rPr lang="ru-RU" sz="28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Существует несколько определений того, что такое </a:t>
            </a:r>
            <a:r>
              <a:rPr lang="ru-RU" sz="28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дерево</a:t>
            </a:r>
            <a:r>
              <a:rPr lang="ru-RU" sz="28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indent="450215" algn="just">
              <a:lnSpc>
                <a:spcPct val="150000"/>
              </a:lnSpc>
              <a:spcAft>
                <a:spcPts val="0"/>
              </a:spcAft>
            </a:pP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sz="2800" u="sng"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Дерево</a:t>
            </a:r>
            <a:r>
              <a:rPr lang="ru-RU" sz="28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это </a:t>
            </a:r>
            <a:r>
              <a:rPr lang="ru-RU" sz="28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лес</a:t>
            </a:r>
            <a:r>
              <a:rPr lang="ru-RU" sz="28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состоящий из одного связного компонента (т.е. из одного дерева). (рекурсивное определение). </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sz="2800" u="sng"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Дерево</a:t>
            </a:r>
            <a:r>
              <a:rPr lang="ru-RU" sz="28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это граф без циклов.  (с точки зрения </a:t>
            </a:r>
            <a:r>
              <a:rPr lang="ru-RU" sz="28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теории графов</a:t>
            </a:r>
            <a:r>
              <a:rPr lang="ru-RU" sz="28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Рассмотрим деревья с точки зрения структур данных, которые должны использоваться в программах и храниться в памяти.</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485299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394952" y="109294"/>
            <a:ext cx="11015730" cy="3903954"/>
          </a:xfrm>
          <a:prstGeom prst="rect">
            <a:avLst/>
          </a:prstGeom>
        </p:spPr>
        <p:txBody>
          <a:bodyPr wrap="square">
            <a:spAutoFit/>
          </a:bodyPr>
          <a:lstStyle/>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При поступлении очередной записи с ключом </a:t>
            </a:r>
            <a:r>
              <a:rPr lang="ru-RU" sz="2400" b="1" i="1" dirty="0">
                <a:solidFill>
                  <a:srgbClr val="000000"/>
                </a:solidFill>
                <a:latin typeface="Times New Roman" panose="02020603050405020304" pitchFamily="18" charset="0"/>
                <a:ea typeface="Times New Roman" panose="02020603050405020304" pitchFamily="18" charset="0"/>
              </a:rPr>
              <a:t>k</a:t>
            </a:r>
            <a:r>
              <a:rPr lang="ru-RU" sz="2400" dirty="0">
                <a:solidFill>
                  <a:srgbClr val="000000"/>
                </a:solidFill>
                <a:latin typeface="Times New Roman" panose="02020603050405020304" pitchFamily="18" charset="0"/>
                <a:ea typeface="Times New Roman" panose="02020603050405020304" pitchFamily="18" charset="0"/>
              </a:rPr>
              <a:t>, этот ключ сравнивают, начиная с корня, с ключом очередного узла. В зависимости от результата сравнения, процесс продолжают в левой или правой ветви до тех пор, пока не будет достигнут один из узлов, с которым можно связать входящую запись. В зависимости от результата сравнения входящего ключа с ключом этого узла, входящая запись будет размещена слева или справа от него и станет новым терминальным узлом.</a:t>
            </a:r>
            <a:endParaRPr lang="ru-RU"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779148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6" name="Прямоугольник 5"/>
          <p:cNvSpPr/>
          <p:nvPr/>
        </p:nvSpPr>
        <p:spPr>
          <a:xfrm>
            <a:off x="652530" y="545489"/>
            <a:ext cx="10758152" cy="4524315"/>
          </a:xfrm>
          <a:prstGeom prst="rect">
            <a:avLst/>
          </a:prstGeom>
        </p:spPr>
        <p:txBody>
          <a:bodyPr wrap="square">
            <a:spAutoFit/>
          </a:bodyPr>
          <a:lstStyle/>
          <a:p>
            <a:r>
              <a:rPr lang="nl-NL" sz="2400" dirty="0"/>
              <a:t>node * addnode(</a:t>
            </a:r>
            <a:r>
              <a:rPr lang="nl-NL" sz="2400" dirty="0">
                <a:solidFill>
                  <a:srgbClr val="0000FF"/>
                </a:solidFill>
              </a:rPr>
              <a:t>int</a:t>
            </a:r>
            <a:r>
              <a:rPr lang="nl-NL" sz="2400" dirty="0">
                <a:solidFill>
                  <a:prstClr val="black"/>
                </a:solidFill>
              </a:rPr>
              <a:t> x, node *root) {</a:t>
            </a:r>
          </a:p>
          <a:p>
            <a:r>
              <a:rPr lang="ru-RU" sz="2400" dirty="0">
                <a:solidFill>
                  <a:prstClr val="black"/>
                </a:solidFill>
              </a:rPr>
              <a:t>  </a:t>
            </a:r>
            <a:r>
              <a:rPr lang="ru-RU" sz="2400" dirty="0" err="1">
                <a:solidFill>
                  <a:srgbClr val="0000FF"/>
                </a:solidFill>
              </a:rPr>
              <a:t>if</a:t>
            </a:r>
            <a:r>
              <a:rPr lang="ru-RU" sz="2400" dirty="0">
                <a:solidFill>
                  <a:prstClr val="black"/>
                </a:solidFill>
              </a:rPr>
              <a:t> (</a:t>
            </a:r>
            <a:r>
              <a:rPr lang="ru-RU" sz="2400" dirty="0" err="1">
                <a:solidFill>
                  <a:prstClr val="black"/>
                </a:solidFill>
              </a:rPr>
              <a:t>root</a:t>
            </a:r>
            <a:r>
              <a:rPr lang="ru-RU" sz="2400" dirty="0">
                <a:solidFill>
                  <a:prstClr val="black"/>
                </a:solidFill>
              </a:rPr>
              <a:t> == NULL) { </a:t>
            </a:r>
            <a:r>
              <a:rPr lang="ru-RU" sz="2400" dirty="0">
                <a:solidFill>
                  <a:srgbClr val="008000"/>
                </a:solidFill>
              </a:rPr>
              <a:t>// Если дерева нет, то формируем корень</a:t>
            </a:r>
          </a:p>
          <a:p>
            <a:r>
              <a:rPr lang="ru-RU" sz="2400" dirty="0">
                <a:solidFill>
                  <a:prstClr val="black"/>
                </a:solidFill>
              </a:rPr>
              <a:t>    </a:t>
            </a:r>
            <a:r>
              <a:rPr lang="ru-RU" sz="2400" dirty="0" err="1">
                <a:solidFill>
                  <a:prstClr val="black"/>
                </a:solidFill>
              </a:rPr>
              <a:t>root</a:t>
            </a:r>
            <a:r>
              <a:rPr lang="ru-RU" sz="2400" dirty="0">
                <a:solidFill>
                  <a:prstClr val="black"/>
                </a:solidFill>
              </a:rPr>
              <a:t> =</a:t>
            </a:r>
            <a:r>
              <a:rPr lang="ru-RU" sz="2400" dirty="0" err="1">
                <a:solidFill>
                  <a:srgbClr val="0000FF"/>
                </a:solidFill>
              </a:rPr>
              <a:t>new</a:t>
            </a:r>
            <a:r>
              <a:rPr lang="ru-RU" sz="2400" dirty="0">
                <a:solidFill>
                  <a:prstClr val="black"/>
                </a:solidFill>
              </a:rPr>
              <a:t> </a:t>
            </a:r>
            <a:r>
              <a:rPr lang="ru-RU" sz="2400" dirty="0" err="1">
                <a:solidFill>
                  <a:prstClr val="black"/>
                </a:solidFill>
              </a:rPr>
              <a:t>node</a:t>
            </a:r>
            <a:r>
              <a:rPr lang="ru-RU" sz="2400" dirty="0">
                <a:solidFill>
                  <a:prstClr val="black"/>
                </a:solidFill>
              </a:rPr>
              <a:t>; </a:t>
            </a:r>
            <a:r>
              <a:rPr lang="ru-RU" sz="2400" dirty="0">
                <a:solidFill>
                  <a:srgbClr val="008000"/>
                </a:solidFill>
              </a:rPr>
              <a:t>// память под узел</a:t>
            </a:r>
          </a:p>
          <a:p>
            <a:r>
              <a:rPr lang="ru-RU" sz="2400" dirty="0">
                <a:solidFill>
                  <a:prstClr val="black"/>
                </a:solidFill>
              </a:rPr>
              <a:t>	</a:t>
            </a:r>
            <a:r>
              <a:rPr lang="ru-RU" sz="2400" dirty="0" err="1">
                <a:solidFill>
                  <a:prstClr val="black"/>
                </a:solidFill>
              </a:rPr>
              <a:t>root</a:t>
            </a:r>
            <a:r>
              <a:rPr lang="ru-RU" sz="2400" dirty="0">
                <a:solidFill>
                  <a:prstClr val="black"/>
                </a:solidFill>
              </a:rPr>
              <a:t>-&gt;</a:t>
            </a:r>
            <a:r>
              <a:rPr lang="ru-RU" sz="2400" dirty="0" err="1">
                <a:solidFill>
                  <a:prstClr val="black"/>
                </a:solidFill>
              </a:rPr>
              <a:t>key</a:t>
            </a:r>
            <a:r>
              <a:rPr lang="ru-RU" sz="2400" dirty="0">
                <a:solidFill>
                  <a:prstClr val="black"/>
                </a:solidFill>
              </a:rPr>
              <a:t> = x;   </a:t>
            </a:r>
            <a:r>
              <a:rPr lang="ru-RU" sz="2400" dirty="0">
                <a:solidFill>
                  <a:srgbClr val="008000"/>
                </a:solidFill>
              </a:rPr>
              <a:t>// поле данных</a:t>
            </a:r>
          </a:p>
          <a:p>
            <a:r>
              <a:rPr lang="en-US" sz="2400" dirty="0">
                <a:solidFill>
                  <a:prstClr val="black"/>
                </a:solidFill>
              </a:rPr>
              <a:t>    root-&gt;left =  NULL;</a:t>
            </a:r>
          </a:p>
          <a:p>
            <a:r>
              <a:rPr lang="ru-RU" sz="2400" dirty="0">
                <a:solidFill>
                  <a:prstClr val="black"/>
                </a:solidFill>
              </a:rPr>
              <a:t>    </a:t>
            </a:r>
            <a:r>
              <a:rPr lang="ru-RU" sz="2400" dirty="0" err="1">
                <a:solidFill>
                  <a:prstClr val="black"/>
                </a:solidFill>
              </a:rPr>
              <a:t>root</a:t>
            </a:r>
            <a:r>
              <a:rPr lang="ru-RU" sz="2400" dirty="0">
                <a:solidFill>
                  <a:prstClr val="black"/>
                </a:solidFill>
              </a:rPr>
              <a:t>-&gt;</a:t>
            </a:r>
            <a:r>
              <a:rPr lang="ru-RU" sz="2400" dirty="0" err="1">
                <a:solidFill>
                  <a:prstClr val="black"/>
                </a:solidFill>
              </a:rPr>
              <a:t>right</a:t>
            </a:r>
            <a:r>
              <a:rPr lang="ru-RU" sz="2400" dirty="0">
                <a:solidFill>
                  <a:prstClr val="black"/>
                </a:solidFill>
              </a:rPr>
              <a:t> = NULL; </a:t>
            </a:r>
            <a:r>
              <a:rPr lang="ru-RU" sz="2400" dirty="0">
                <a:solidFill>
                  <a:srgbClr val="008000"/>
                </a:solidFill>
              </a:rPr>
              <a:t>// ветви инициализируем пустотой</a:t>
            </a:r>
          </a:p>
          <a:p>
            <a:r>
              <a:rPr lang="ru-RU" sz="2400" dirty="0">
                <a:solidFill>
                  <a:prstClr val="black"/>
                </a:solidFill>
              </a:rPr>
              <a:t>  }</a:t>
            </a:r>
            <a:r>
              <a:rPr lang="ru-RU" sz="2400" dirty="0" err="1">
                <a:solidFill>
                  <a:srgbClr val="0000FF"/>
                </a:solidFill>
              </a:rPr>
              <a:t>else</a:t>
            </a:r>
            <a:r>
              <a:rPr lang="ru-RU" sz="2400" dirty="0">
                <a:solidFill>
                  <a:prstClr val="black"/>
                </a:solidFill>
              </a:rPr>
              <a:t>  </a:t>
            </a:r>
            <a:r>
              <a:rPr lang="ru-RU" sz="2400" dirty="0" err="1">
                <a:solidFill>
                  <a:srgbClr val="0000FF"/>
                </a:solidFill>
              </a:rPr>
              <a:t>if</a:t>
            </a:r>
            <a:r>
              <a:rPr lang="ru-RU" sz="2400" dirty="0">
                <a:solidFill>
                  <a:prstClr val="black"/>
                </a:solidFill>
              </a:rPr>
              <a:t> (x &lt; </a:t>
            </a:r>
            <a:r>
              <a:rPr lang="ru-RU" sz="2400" dirty="0" err="1">
                <a:solidFill>
                  <a:prstClr val="black"/>
                </a:solidFill>
              </a:rPr>
              <a:t>root</a:t>
            </a:r>
            <a:r>
              <a:rPr lang="ru-RU" sz="2400" dirty="0">
                <a:solidFill>
                  <a:prstClr val="black"/>
                </a:solidFill>
              </a:rPr>
              <a:t>-&gt;</a:t>
            </a:r>
            <a:r>
              <a:rPr lang="ru-RU" sz="2400" dirty="0" err="1">
                <a:solidFill>
                  <a:prstClr val="black"/>
                </a:solidFill>
              </a:rPr>
              <a:t>key</a:t>
            </a:r>
            <a:r>
              <a:rPr lang="ru-RU" sz="2400" dirty="0">
                <a:solidFill>
                  <a:prstClr val="black"/>
                </a:solidFill>
              </a:rPr>
              <a:t>)   </a:t>
            </a:r>
            <a:r>
              <a:rPr lang="ru-RU" sz="2400" dirty="0">
                <a:solidFill>
                  <a:srgbClr val="008000"/>
                </a:solidFill>
              </a:rPr>
              <a:t>// условие добавление левого потомка</a:t>
            </a:r>
          </a:p>
          <a:p>
            <a:r>
              <a:rPr lang="en-US" sz="2400" dirty="0">
                <a:solidFill>
                  <a:prstClr val="black"/>
                </a:solidFill>
              </a:rPr>
              <a:t>    root-&gt;left = </a:t>
            </a:r>
            <a:r>
              <a:rPr lang="en-US" sz="2400" dirty="0" err="1">
                <a:solidFill>
                  <a:prstClr val="black"/>
                </a:solidFill>
              </a:rPr>
              <a:t>addnode</a:t>
            </a:r>
            <a:r>
              <a:rPr lang="en-US" sz="2400" dirty="0">
                <a:solidFill>
                  <a:prstClr val="black"/>
                </a:solidFill>
              </a:rPr>
              <a:t>(</a:t>
            </a:r>
            <a:r>
              <a:rPr lang="en-US" sz="2400" dirty="0" err="1">
                <a:solidFill>
                  <a:prstClr val="black"/>
                </a:solidFill>
              </a:rPr>
              <a:t>x,root</a:t>
            </a:r>
            <a:r>
              <a:rPr lang="en-US" sz="2400" dirty="0">
                <a:solidFill>
                  <a:prstClr val="black"/>
                </a:solidFill>
              </a:rPr>
              <a:t>-&gt;left);</a:t>
            </a:r>
          </a:p>
          <a:p>
            <a:r>
              <a:rPr lang="ru-RU" sz="2400" dirty="0">
                <a:solidFill>
                  <a:prstClr val="black"/>
                </a:solidFill>
              </a:rPr>
              <a:t>  </a:t>
            </a:r>
            <a:r>
              <a:rPr lang="ru-RU" sz="2400" dirty="0" err="1">
                <a:solidFill>
                  <a:srgbClr val="0000FF"/>
                </a:solidFill>
              </a:rPr>
              <a:t>else</a:t>
            </a:r>
            <a:r>
              <a:rPr lang="ru-RU" sz="2400" dirty="0">
                <a:solidFill>
                  <a:prstClr val="black"/>
                </a:solidFill>
              </a:rPr>
              <a:t>    </a:t>
            </a:r>
            <a:r>
              <a:rPr lang="ru-RU" sz="2400" dirty="0">
                <a:solidFill>
                  <a:srgbClr val="008000"/>
                </a:solidFill>
              </a:rPr>
              <a:t>// условие добавление правого потомка</a:t>
            </a:r>
          </a:p>
          <a:p>
            <a:r>
              <a:rPr lang="en-US" sz="2400" dirty="0">
                <a:solidFill>
                  <a:prstClr val="black"/>
                </a:solidFill>
              </a:rPr>
              <a:t>    root-&gt;right = </a:t>
            </a:r>
            <a:r>
              <a:rPr lang="en-US" sz="2400" dirty="0" err="1">
                <a:solidFill>
                  <a:prstClr val="black"/>
                </a:solidFill>
              </a:rPr>
              <a:t>addnode</a:t>
            </a:r>
            <a:r>
              <a:rPr lang="en-US" sz="2400" dirty="0">
                <a:solidFill>
                  <a:prstClr val="black"/>
                </a:solidFill>
              </a:rPr>
              <a:t>(</a:t>
            </a:r>
            <a:r>
              <a:rPr lang="en-US" sz="2400" dirty="0" err="1">
                <a:solidFill>
                  <a:prstClr val="black"/>
                </a:solidFill>
              </a:rPr>
              <a:t>x,root</a:t>
            </a:r>
            <a:r>
              <a:rPr lang="en-US" sz="2400" dirty="0">
                <a:solidFill>
                  <a:prstClr val="black"/>
                </a:solidFill>
              </a:rPr>
              <a:t>-&gt;right);</a:t>
            </a:r>
          </a:p>
          <a:p>
            <a:r>
              <a:rPr lang="en-US" sz="2400" dirty="0">
                <a:solidFill>
                  <a:prstClr val="black"/>
                </a:solidFill>
              </a:rPr>
              <a:t>  </a:t>
            </a:r>
            <a:r>
              <a:rPr lang="en-US" sz="2400" dirty="0">
                <a:solidFill>
                  <a:srgbClr val="0000FF"/>
                </a:solidFill>
              </a:rPr>
              <a:t>return</a:t>
            </a:r>
            <a:r>
              <a:rPr lang="en-US" sz="2400" dirty="0">
                <a:solidFill>
                  <a:prstClr val="black"/>
                </a:solidFill>
              </a:rPr>
              <a:t>(root);</a:t>
            </a:r>
          </a:p>
          <a:p>
            <a:r>
              <a:rPr lang="ru-RU" sz="2400" dirty="0">
                <a:solidFill>
                  <a:prstClr val="black"/>
                </a:solidFill>
              </a:rPr>
              <a:t>}</a:t>
            </a:r>
            <a:endParaRPr lang="ru-RU" sz="2400" dirty="0"/>
          </a:p>
        </p:txBody>
      </p:sp>
    </p:spTree>
    <p:extLst>
      <p:ext uri="{BB962C8B-B14F-4D97-AF65-F5344CB8AC3E}">
        <p14:creationId xmlns:p14="http://schemas.microsoft.com/office/powerpoint/2010/main" val="18400776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4037644" y="109294"/>
            <a:ext cx="3949286" cy="660694"/>
          </a:xfrm>
          <a:prstGeom prst="rect">
            <a:avLst/>
          </a:prstGeom>
        </p:spPr>
        <p:txBody>
          <a:bodyPr wrap="none">
            <a:spAutoFit/>
          </a:bodyPr>
          <a:lstStyle/>
          <a:p>
            <a:pPr indent="450215" algn="ctr">
              <a:lnSpc>
                <a:spcPct val="150000"/>
              </a:lnSpc>
              <a:spcBef>
                <a:spcPts val="1000"/>
              </a:spcBef>
              <a:spcAft>
                <a:spcPts val="0"/>
              </a:spcAft>
            </a:pPr>
            <a:r>
              <a:rPr lang="ru-RU" sz="28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Прохождение дерева</a:t>
            </a:r>
            <a:endParaRPr lang="ru-RU" sz="2000" b="1" i="1" dirty="0">
              <a:solidFill>
                <a:srgbClr val="4F81BD"/>
              </a:solidFill>
              <a:effectLst/>
              <a:latin typeface="Cambria" panose="02040503050406030204" pitchFamily="18" charset="0"/>
              <a:ea typeface="Times New Roman" panose="02020603050405020304" pitchFamily="18" charset="0"/>
              <a:cs typeface="Times New Roman" panose="02020603050405020304" pitchFamily="18" charset="0"/>
            </a:endParaRPr>
          </a:p>
        </p:txBody>
      </p:sp>
      <p:sp>
        <p:nvSpPr>
          <p:cNvPr id="4" name="Прямоугольник 3"/>
          <p:cNvSpPr/>
          <p:nvPr/>
        </p:nvSpPr>
        <p:spPr>
          <a:xfrm>
            <a:off x="137374" y="769988"/>
            <a:ext cx="11749826" cy="1687963"/>
          </a:xfrm>
          <a:prstGeom prst="rect">
            <a:avLst/>
          </a:prstGeom>
        </p:spPr>
        <p:txBody>
          <a:bodyPr wrap="square">
            <a:spAutoFit/>
          </a:bodyPr>
          <a:lstStyle/>
          <a:p>
            <a:pPr indent="450215" algn="just">
              <a:lnSpc>
                <a:spcPct val="150000"/>
              </a:lnSpc>
              <a:spcAft>
                <a:spcPts val="0"/>
              </a:spcAft>
            </a:pPr>
            <a:r>
              <a:rPr lang="ru-RU" sz="2400" b="1" dirty="0">
                <a:solidFill>
                  <a:srgbClr val="000000"/>
                </a:solidFill>
                <a:latin typeface="Times New Roman" panose="02020603050405020304" pitchFamily="18" charset="0"/>
                <a:ea typeface="Times New Roman" panose="02020603050405020304" pitchFamily="18" charset="0"/>
              </a:rPr>
              <a:t>Прохождение</a:t>
            </a:r>
            <a:r>
              <a:rPr lang="ru-RU" sz="2400" dirty="0">
                <a:solidFill>
                  <a:srgbClr val="000000"/>
                </a:solidFill>
                <a:latin typeface="Times New Roman" panose="02020603050405020304" pitchFamily="18" charset="0"/>
                <a:ea typeface="Times New Roman" panose="02020603050405020304" pitchFamily="18" charset="0"/>
              </a:rPr>
              <a:t> дерева, т.е. последовательное обращение ко всем его узлам может выполняться с разными целями: просмотр (т.е. вывод на дисплей), сохранение в файл, поиск. Наиболее просто реализуется прохождение с целью просмотра.</a:t>
            </a:r>
            <a:endParaRPr lang="ru-RU" sz="2000" dirty="0">
              <a:effectLst/>
              <a:latin typeface="Times New Roman" panose="02020603050405020304" pitchFamily="18" charset="0"/>
              <a:ea typeface="Times New Roman" panose="02020603050405020304" pitchFamily="18" charset="0"/>
            </a:endParaRPr>
          </a:p>
        </p:txBody>
      </p:sp>
      <p:sp>
        <p:nvSpPr>
          <p:cNvPr id="5" name="Прямоугольник 4"/>
          <p:cNvSpPr/>
          <p:nvPr/>
        </p:nvSpPr>
        <p:spPr>
          <a:xfrm>
            <a:off x="137373" y="3116731"/>
            <a:ext cx="11749827" cy="1687963"/>
          </a:xfrm>
          <a:prstGeom prst="rect">
            <a:avLst/>
          </a:prstGeom>
        </p:spPr>
        <p:txBody>
          <a:bodyPr wrap="square">
            <a:spAutoFit/>
          </a:bodyPr>
          <a:lstStyle/>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Порядок следования узлов дерева при его прохождении зависит от того, каким образом нужно организовать доступ к узлам. Процесс получения доступа ко всем узлам - прохождение дерева.</a:t>
            </a:r>
            <a:endParaRPr lang="ru-RU"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939613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292592" y="344489"/>
            <a:ext cx="6096000" cy="5078313"/>
          </a:xfrm>
          <a:prstGeom prst="rect">
            <a:avLst/>
          </a:prstGeom>
        </p:spPr>
        <p:txBody>
          <a:bodyPr>
            <a:spAutoFit/>
          </a:bodyPr>
          <a:lstStyle/>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Существует три способа прохождения дерева:</a:t>
            </a:r>
            <a:endParaRPr lang="ru-RU" sz="2000"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1. </a:t>
            </a:r>
            <a:r>
              <a:rPr lang="ru-RU" sz="2400" i="1" dirty="0">
                <a:solidFill>
                  <a:srgbClr val="000000"/>
                </a:solidFill>
                <a:latin typeface="Times New Roman" panose="02020603050405020304" pitchFamily="18" charset="0"/>
                <a:ea typeface="Times New Roman" panose="02020603050405020304" pitchFamily="18" charset="0"/>
              </a:rPr>
              <a:t>Последовательный</a:t>
            </a:r>
            <a:r>
              <a:rPr lang="ru-RU" sz="2400" dirty="0">
                <a:solidFill>
                  <a:srgbClr val="000000"/>
                </a:solidFill>
                <a:latin typeface="Times New Roman" panose="02020603050405020304" pitchFamily="18" charset="0"/>
                <a:ea typeface="Times New Roman" panose="02020603050405020304" pitchFamily="18" charset="0"/>
              </a:rPr>
              <a:t> – дерево проходится, начиная с левой ветви вверх к корню, затем к правой ветви;</a:t>
            </a:r>
            <a:endParaRPr lang="ru-RU" sz="2000"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2. </a:t>
            </a:r>
            <a:r>
              <a:rPr lang="ru-RU" sz="2400" i="1" dirty="0">
                <a:solidFill>
                  <a:srgbClr val="000000"/>
                </a:solidFill>
                <a:latin typeface="Times New Roman" panose="02020603050405020304" pitchFamily="18" charset="0"/>
                <a:ea typeface="Times New Roman" panose="02020603050405020304" pitchFamily="18" charset="0"/>
              </a:rPr>
              <a:t>Нисходящий</a:t>
            </a:r>
            <a:r>
              <a:rPr lang="ru-RU" sz="2400" dirty="0">
                <a:solidFill>
                  <a:srgbClr val="000000"/>
                </a:solidFill>
                <a:latin typeface="Times New Roman" panose="02020603050405020304" pitchFamily="18" charset="0"/>
                <a:ea typeface="Times New Roman" panose="02020603050405020304" pitchFamily="18" charset="0"/>
              </a:rPr>
              <a:t> – от корня к левой ветви, затем к правой;</a:t>
            </a:r>
            <a:endParaRPr lang="ru-RU" sz="2000"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3. </a:t>
            </a:r>
            <a:r>
              <a:rPr lang="ru-RU" sz="2400" i="1" dirty="0">
                <a:solidFill>
                  <a:srgbClr val="000000"/>
                </a:solidFill>
                <a:latin typeface="Times New Roman" panose="02020603050405020304" pitchFamily="18" charset="0"/>
                <a:ea typeface="Times New Roman" panose="02020603050405020304" pitchFamily="18" charset="0"/>
              </a:rPr>
              <a:t>Восходящий</a:t>
            </a:r>
            <a:r>
              <a:rPr lang="ru-RU" sz="2400" dirty="0">
                <a:solidFill>
                  <a:srgbClr val="000000"/>
                </a:solidFill>
                <a:latin typeface="Times New Roman" panose="02020603050405020304" pitchFamily="18" charset="0"/>
                <a:ea typeface="Times New Roman" panose="02020603050405020304" pitchFamily="18" charset="0"/>
              </a:rPr>
              <a:t> – проходится левая ветвь, затем правая, затем корень.</a:t>
            </a:r>
            <a:endParaRPr lang="ru-RU" sz="2000" dirty="0">
              <a:effectLst/>
              <a:latin typeface="Times New Roman" panose="02020603050405020304" pitchFamily="18" charset="0"/>
              <a:ea typeface="Times New Roman" panose="02020603050405020304" pitchFamily="18" charset="0"/>
            </a:endParaRPr>
          </a:p>
        </p:txBody>
      </p:sp>
      <p:pic>
        <p:nvPicPr>
          <p:cNvPr id="4" name="Рисунок 3" descr="http://saod.narod.ru/saod3/IMGList013-03.png"/>
          <p:cNvPicPr/>
          <p:nvPr/>
        </p:nvPicPr>
        <p:blipFill>
          <a:blip r:embed="rId2"/>
          <a:srcRect/>
          <a:stretch>
            <a:fillRect/>
          </a:stretch>
        </p:blipFill>
        <p:spPr bwMode="auto">
          <a:xfrm>
            <a:off x="6543809" y="608889"/>
            <a:ext cx="4982783" cy="3397420"/>
          </a:xfrm>
          <a:prstGeom prst="rect">
            <a:avLst/>
          </a:prstGeom>
          <a:noFill/>
          <a:ln w="9525">
            <a:noFill/>
            <a:miter lim="800000"/>
            <a:headEnd/>
            <a:tailEnd/>
          </a:ln>
        </p:spPr>
      </p:pic>
      <p:sp>
        <p:nvSpPr>
          <p:cNvPr id="5" name="Прямоугольник 4"/>
          <p:cNvSpPr/>
          <p:nvPr/>
        </p:nvSpPr>
        <p:spPr>
          <a:xfrm>
            <a:off x="7313839" y="4494005"/>
            <a:ext cx="3648114" cy="504625"/>
          </a:xfrm>
          <a:prstGeom prst="rect">
            <a:avLst/>
          </a:prstGeom>
        </p:spPr>
        <p:txBody>
          <a:bodyPr wrap="none">
            <a:spAutoFit/>
          </a:bodyPr>
          <a:lstStyle/>
          <a:p>
            <a:pPr indent="450215" algn="ctr">
              <a:lnSpc>
                <a:spcPct val="150000"/>
              </a:lnSpc>
              <a:spcAft>
                <a:spcPts val="0"/>
              </a:spcAft>
            </a:pP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Рисунок 4.7 – Обход дерева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Прямоугольник 5"/>
          <p:cNvSpPr/>
          <p:nvPr/>
        </p:nvSpPr>
        <p:spPr>
          <a:xfrm>
            <a:off x="666750" y="5422802"/>
            <a:ext cx="10859842" cy="1133965"/>
          </a:xfrm>
          <a:prstGeom prst="rect">
            <a:avLst/>
          </a:prstGeom>
        </p:spPr>
        <p:txBody>
          <a:bodyPr wrap="square">
            <a:spAutoFit/>
          </a:bodyPr>
          <a:lstStyle/>
          <a:p>
            <a:pPr indent="450215" algn="just">
              <a:lnSpc>
                <a:spcPct val="150000"/>
              </a:lnSpc>
              <a:spcAft>
                <a:spcPts val="0"/>
              </a:spcAft>
            </a:pPr>
            <a:r>
              <a:rPr lang="ru-RU" sz="2400" i="1" dirty="0">
                <a:solidFill>
                  <a:srgbClr val="000000"/>
                </a:solidFill>
                <a:latin typeface="Times New Roman" panose="02020603050405020304" pitchFamily="18" charset="0"/>
                <a:ea typeface="Times New Roman" panose="02020603050405020304" pitchFamily="18" charset="0"/>
              </a:rPr>
              <a:t>Под корнем здесь понимается как корень всего дерева, так и корень текущей ветви (поддерева).</a:t>
            </a:r>
            <a:endParaRPr lang="ru-RU" sz="2000" i="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192050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356314" y="332678"/>
            <a:ext cx="11196035" cy="6186309"/>
          </a:xfrm>
          <a:prstGeom prst="rect">
            <a:avLst/>
          </a:prstGeom>
        </p:spPr>
        <p:txBody>
          <a:bodyPr wrap="square">
            <a:spAutoFit/>
          </a:bodyPr>
          <a:lstStyle/>
          <a:p>
            <a:pPr indent="450215" algn="just">
              <a:lnSpc>
                <a:spcPct val="150000"/>
              </a:lnSpc>
              <a:spcAft>
                <a:spcPts val="0"/>
              </a:spcAft>
            </a:pPr>
            <a:r>
              <a:rPr lang="ru-RU" sz="2400" u="sng" dirty="0" smtClean="0">
                <a:solidFill>
                  <a:srgbClr val="000000"/>
                </a:solidFill>
                <a:latin typeface="Times New Roman" panose="02020603050405020304" pitchFamily="18" charset="0"/>
                <a:ea typeface="Times New Roman" panose="02020603050405020304" pitchFamily="18" charset="0"/>
              </a:rPr>
              <a:t>Последовательный способ</a:t>
            </a:r>
            <a:r>
              <a:rPr lang="ru-RU" sz="2400" dirty="0" smtClean="0">
                <a:solidFill>
                  <a:srgbClr val="000000"/>
                </a:solidFill>
                <a:latin typeface="Times New Roman" panose="02020603050405020304" pitchFamily="18" charset="0"/>
                <a:ea typeface="Times New Roman" panose="02020603050405020304" pitchFamily="18" charset="0"/>
              </a:rPr>
              <a:t> удобен </a:t>
            </a:r>
            <a:r>
              <a:rPr lang="ru-RU" sz="2400" dirty="0">
                <a:solidFill>
                  <a:srgbClr val="000000"/>
                </a:solidFill>
                <a:latin typeface="Times New Roman" panose="02020603050405020304" pitchFamily="18" charset="0"/>
                <a:ea typeface="Times New Roman" panose="02020603050405020304" pitchFamily="18" charset="0"/>
              </a:rPr>
              <a:t>для сортировки данных. Хотя двоичное дерево не обязательно </a:t>
            </a:r>
            <a:r>
              <a:rPr lang="ru-RU" sz="2400" dirty="0" smtClean="0">
                <a:solidFill>
                  <a:srgbClr val="000000"/>
                </a:solidFill>
                <a:latin typeface="Times New Roman" panose="02020603050405020304" pitchFamily="18" charset="0"/>
                <a:ea typeface="Times New Roman" panose="02020603050405020304" pitchFamily="18" charset="0"/>
              </a:rPr>
              <a:t>должно </a:t>
            </a:r>
            <a:r>
              <a:rPr lang="ru-RU" sz="2400" dirty="0">
                <a:solidFill>
                  <a:srgbClr val="000000"/>
                </a:solidFill>
                <a:latin typeface="Times New Roman" panose="02020603050405020304" pitchFamily="18" charset="0"/>
                <a:ea typeface="Times New Roman" panose="02020603050405020304" pitchFamily="18" charset="0"/>
              </a:rPr>
              <a:t>быть отсортировано (т.е. быть </a:t>
            </a:r>
            <a:r>
              <a:rPr lang="ru-RU" sz="2400" b="1" dirty="0">
                <a:solidFill>
                  <a:srgbClr val="000000"/>
                </a:solidFill>
                <a:latin typeface="Times New Roman" panose="02020603050405020304" pitchFamily="18" charset="0"/>
                <a:ea typeface="Times New Roman" panose="02020603050405020304" pitchFamily="18" charset="0"/>
              </a:rPr>
              <a:t>двоичным деревом поиска</a:t>
            </a:r>
            <a:r>
              <a:rPr lang="ru-RU" sz="2400" dirty="0">
                <a:solidFill>
                  <a:srgbClr val="000000"/>
                </a:solidFill>
                <a:latin typeface="Times New Roman" panose="02020603050405020304" pitchFamily="18" charset="0"/>
                <a:ea typeface="Times New Roman" panose="02020603050405020304" pitchFamily="18" charset="0"/>
              </a:rPr>
              <a:t>), во многих практических случаях это требуется. Порядок сортировки дерева определяется методом, которым дерево будет проходиться. Фактически сортировка как таковая для двоичного дерева поиска не требуется, поскольку при последовательном просмотре данные уже оказываются отсортированными по возрастанию.</a:t>
            </a:r>
            <a:endParaRPr lang="ru-RU" sz="2000"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400" u="sng" dirty="0">
                <a:solidFill>
                  <a:srgbClr val="000000"/>
                </a:solidFill>
                <a:latin typeface="Times New Roman" panose="02020603050405020304" pitchFamily="18" charset="0"/>
                <a:ea typeface="Times New Roman" panose="02020603050405020304" pitchFamily="18" charset="0"/>
              </a:rPr>
              <a:t>Нисходящий способ</a:t>
            </a:r>
            <a:r>
              <a:rPr lang="ru-RU" sz="2400" dirty="0">
                <a:solidFill>
                  <a:srgbClr val="000000"/>
                </a:solidFill>
                <a:latin typeface="Times New Roman" panose="02020603050405020304" pitchFamily="18" charset="0"/>
                <a:ea typeface="Times New Roman" panose="02020603050405020304" pitchFamily="18" charset="0"/>
              </a:rPr>
              <a:t> удобен для сохранения дерева (т.е. данных, в нём хранящихся) в файл так, чтобы при последующем считывании была бы полностью восстановлена структура дерева.</a:t>
            </a:r>
            <a:endParaRPr lang="ru-RU" sz="2000"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дерева.</a:t>
            </a:r>
            <a:endParaRPr lang="ru-RU"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4257019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4" name="Прямоугольник 3"/>
          <p:cNvSpPr/>
          <p:nvPr/>
        </p:nvSpPr>
        <p:spPr>
          <a:xfrm>
            <a:off x="1040622" y="848283"/>
            <a:ext cx="10474817" cy="2554545"/>
          </a:xfrm>
          <a:prstGeom prst="rect">
            <a:avLst/>
          </a:prstGeom>
        </p:spPr>
        <p:txBody>
          <a:bodyPr wrap="square">
            <a:spAutoFit/>
          </a:bodyPr>
          <a:lstStyle/>
          <a:p>
            <a:r>
              <a:rPr lang="en-US" sz="2000" dirty="0">
                <a:solidFill>
                  <a:srgbClr val="0000FF"/>
                </a:solidFill>
              </a:rPr>
              <a:t>void</a:t>
            </a:r>
            <a:r>
              <a:rPr lang="en-US" sz="2000" dirty="0">
                <a:solidFill>
                  <a:prstClr val="black"/>
                </a:solidFill>
              </a:rPr>
              <a:t> preorder(node *root)</a:t>
            </a:r>
          </a:p>
          <a:p>
            <a:r>
              <a:rPr lang="ru-RU" sz="2000" dirty="0">
                <a:solidFill>
                  <a:prstClr val="black"/>
                </a:solidFill>
              </a:rPr>
              <a:t>{</a:t>
            </a:r>
          </a:p>
          <a:p>
            <a:r>
              <a:rPr lang="ru-RU" sz="2000" dirty="0">
                <a:solidFill>
                  <a:prstClr val="black"/>
                </a:solidFill>
              </a:rPr>
              <a:t>	</a:t>
            </a:r>
            <a:r>
              <a:rPr lang="ru-RU" sz="2000" dirty="0" err="1">
                <a:solidFill>
                  <a:srgbClr val="0000FF"/>
                </a:solidFill>
              </a:rPr>
              <a:t>if</a:t>
            </a:r>
            <a:r>
              <a:rPr lang="ru-RU" sz="2000" dirty="0">
                <a:solidFill>
                  <a:prstClr val="black"/>
                </a:solidFill>
              </a:rPr>
              <a:t> (</a:t>
            </a:r>
            <a:r>
              <a:rPr lang="ru-RU" sz="2000" dirty="0" err="1">
                <a:solidFill>
                  <a:prstClr val="black"/>
                </a:solidFill>
              </a:rPr>
              <a:t>root</a:t>
            </a:r>
            <a:r>
              <a:rPr lang="ru-RU" sz="2000" dirty="0">
                <a:solidFill>
                  <a:prstClr val="black"/>
                </a:solidFill>
              </a:rPr>
              <a:t>!=NULL) { </a:t>
            </a:r>
            <a:r>
              <a:rPr lang="ru-RU" sz="2000" dirty="0">
                <a:solidFill>
                  <a:srgbClr val="008000"/>
                </a:solidFill>
              </a:rPr>
              <a:t>//Пока не встретится пустой узел</a:t>
            </a:r>
          </a:p>
          <a:p>
            <a:r>
              <a:rPr lang="ru-RU" sz="2000" dirty="0">
                <a:solidFill>
                  <a:prstClr val="black"/>
                </a:solidFill>
              </a:rPr>
              <a:t>		</a:t>
            </a:r>
            <a:r>
              <a:rPr lang="ru-RU" sz="2000" dirty="0" err="1">
                <a:solidFill>
                  <a:prstClr val="black"/>
                </a:solidFill>
              </a:rPr>
              <a:t>printf</a:t>
            </a:r>
            <a:r>
              <a:rPr lang="ru-RU" sz="2000" dirty="0">
                <a:solidFill>
                  <a:prstClr val="black"/>
                </a:solidFill>
              </a:rPr>
              <a:t>(</a:t>
            </a:r>
            <a:r>
              <a:rPr lang="ru-RU" sz="2000" dirty="0">
                <a:solidFill>
                  <a:srgbClr val="A31515"/>
                </a:solidFill>
              </a:rPr>
              <a:t>"%d"</a:t>
            </a:r>
            <a:r>
              <a:rPr lang="ru-RU" sz="2000" dirty="0">
                <a:solidFill>
                  <a:prstClr val="black"/>
                </a:solidFill>
              </a:rPr>
              <a:t>, </a:t>
            </a:r>
            <a:r>
              <a:rPr lang="ru-RU" sz="2000" dirty="0" err="1">
                <a:solidFill>
                  <a:prstClr val="black"/>
                </a:solidFill>
              </a:rPr>
              <a:t>root</a:t>
            </a:r>
            <a:r>
              <a:rPr lang="ru-RU" sz="2000" dirty="0">
                <a:solidFill>
                  <a:prstClr val="black"/>
                </a:solidFill>
              </a:rPr>
              <a:t>-&gt;</a:t>
            </a:r>
            <a:r>
              <a:rPr lang="ru-RU" sz="2000" dirty="0" err="1">
                <a:solidFill>
                  <a:prstClr val="black"/>
                </a:solidFill>
              </a:rPr>
              <a:t>key</a:t>
            </a:r>
            <a:r>
              <a:rPr lang="ru-RU" sz="2000" dirty="0">
                <a:solidFill>
                  <a:prstClr val="black"/>
                </a:solidFill>
              </a:rPr>
              <a:t>); </a:t>
            </a:r>
            <a:r>
              <a:rPr lang="ru-RU" sz="2000" dirty="0">
                <a:solidFill>
                  <a:srgbClr val="008000"/>
                </a:solidFill>
              </a:rPr>
              <a:t>//Отображаем корень дерева</a:t>
            </a:r>
          </a:p>
          <a:p>
            <a:r>
              <a:rPr lang="ru-RU" sz="2000" dirty="0">
                <a:solidFill>
                  <a:prstClr val="black"/>
                </a:solidFill>
              </a:rPr>
              <a:t>		</a:t>
            </a:r>
            <a:r>
              <a:rPr lang="ru-RU" sz="2000" dirty="0" err="1">
                <a:solidFill>
                  <a:prstClr val="black"/>
                </a:solidFill>
              </a:rPr>
              <a:t>preorder</a:t>
            </a:r>
            <a:r>
              <a:rPr lang="ru-RU" sz="2000" dirty="0">
                <a:solidFill>
                  <a:prstClr val="black"/>
                </a:solidFill>
              </a:rPr>
              <a:t>(</a:t>
            </a:r>
            <a:r>
              <a:rPr lang="ru-RU" sz="2000" dirty="0" err="1">
                <a:solidFill>
                  <a:prstClr val="black"/>
                </a:solidFill>
              </a:rPr>
              <a:t>root</a:t>
            </a:r>
            <a:r>
              <a:rPr lang="ru-RU" sz="2000" dirty="0">
                <a:solidFill>
                  <a:prstClr val="black"/>
                </a:solidFill>
              </a:rPr>
              <a:t>-&gt;</a:t>
            </a:r>
            <a:r>
              <a:rPr lang="ru-RU" sz="2000" dirty="0" err="1">
                <a:solidFill>
                  <a:prstClr val="black"/>
                </a:solidFill>
              </a:rPr>
              <a:t>left</a:t>
            </a:r>
            <a:r>
              <a:rPr lang="ru-RU" sz="2000" dirty="0">
                <a:solidFill>
                  <a:prstClr val="black"/>
                </a:solidFill>
              </a:rPr>
              <a:t>); </a:t>
            </a:r>
            <a:r>
              <a:rPr lang="ru-RU" sz="2000" dirty="0">
                <a:solidFill>
                  <a:srgbClr val="008000"/>
                </a:solidFill>
              </a:rPr>
              <a:t>//Рекурсивная функция для левого поддерева</a:t>
            </a:r>
          </a:p>
          <a:p>
            <a:r>
              <a:rPr lang="ru-RU" sz="2000" dirty="0">
                <a:solidFill>
                  <a:prstClr val="black"/>
                </a:solidFill>
              </a:rPr>
              <a:t>		</a:t>
            </a:r>
            <a:r>
              <a:rPr lang="ru-RU" sz="2000" dirty="0" err="1">
                <a:solidFill>
                  <a:prstClr val="black"/>
                </a:solidFill>
              </a:rPr>
              <a:t>preorder</a:t>
            </a:r>
            <a:r>
              <a:rPr lang="ru-RU" sz="2000" dirty="0">
                <a:solidFill>
                  <a:prstClr val="black"/>
                </a:solidFill>
              </a:rPr>
              <a:t>(</a:t>
            </a:r>
            <a:r>
              <a:rPr lang="ru-RU" sz="2000" dirty="0" err="1">
                <a:solidFill>
                  <a:prstClr val="black"/>
                </a:solidFill>
              </a:rPr>
              <a:t>root</a:t>
            </a:r>
            <a:r>
              <a:rPr lang="ru-RU" sz="2000" dirty="0">
                <a:solidFill>
                  <a:prstClr val="black"/>
                </a:solidFill>
              </a:rPr>
              <a:t>-&gt;</a:t>
            </a:r>
            <a:r>
              <a:rPr lang="ru-RU" sz="2000" dirty="0" err="1">
                <a:solidFill>
                  <a:prstClr val="black"/>
                </a:solidFill>
              </a:rPr>
              <a:t>right</a:t>
            </a:r>
            <a:r>
              <a:rPr lang="ru-RU" sz="2000" dirty="0">
                <a:solidFill>
                  <a:prstClr val="black"/>
                </a:solidFill>
              </a:rPr>
              <a:t>); </a:t>
            </a:r>
            <a:r>
              <a:rPr lang="ru-RU" sz="2000" dirty="0">
                <a:solidFill>
                  <a:srgbClr val="008000"/>
                </a:solidFill>
              </a:rPr>
              <a:t>//Рекурсивная функция для правого поддерева</a:t>
            </a:r>
          </a:p>
          <a:p>
            <a:r>
              <a:rPr lang="ru-RU" sz="2000" dirty="0">
                <a:solidFill>
                  <a:prstClr val="black"/>
                </a:solidFill>
              </a:rPr>
              <a:t>  }</a:t>
            </a:r>
          </a:p>
          <a:p>
            <a:r>
              <a:rPr lang="ru-RU" sz="2000" dirty="0">
                <a:solidFill>
                  <a:prstClr val="black"/>
                </a:solidFill>
              </a:rPr>
              <a:t>}</a:t>
            </a:r>
            <a:endParaRPr lang="ru-RU" sz="2000" dirty="0"/>
          </a:p>
        </p:txBody>
      </p:sp>
      <p:sp>
        <p:nvSpPr>
          <p:cNvPr id="5" name="TextBox 4"/>
          <p:cNvSpPr txBox="1"/>
          <p:nvPr/>
        </p:nvSpPr>
        <p:spPr>
          <a:xfrm>
            <a:off x="4298162" y="202277"/>
            <a:ext cx="3959738" cy="461665"/>
          </a:xfrm>
          <a:prstGeom prst="rect">
            <a:avLst/>
          </a:prstGeom>
          <a:noFill/>
        </p:spPr>
        <p:txBody>
          <a:bodyPr wrap="none" rtlCol="0">
            <a:spAutoFit/>
          </a:bodyPr>
          <a:lstStyle/>
          <a:p>
            <a:r>
              <a:rPr lang="ru-RU" sz="2400" i="1" dirty="0" smtClean="0"/>
              <a:t>Нисходящее прохождение</a:t>
            </a:r>
            <a:endParaRPr lang="ru-RU" sz="2400" i="1" dirty="0"/>
          </a:p>
        </p:txBody>
      </p:sp>
      <p:sp>
        <p:nvSpPr>
          <p:cNvPr id="6" name="TextBox 5"/>
          <p:cNvSpPr txBox="1"/>
          <p:nvPr/>
        </p:nvSpPr>
        <p:spPr>
          <a:xfrm>
            <a:off x="4054058" y="3402828"/>
            <a:ext cx="3916457" cy="461665"/>
          </a:xfrm>
          <a:prstGeom prst="rect">
            <a:avLst/>
          </a:prstGeom>
          <a:noFill/>
        </p:spPr>
        <p:txBody>
          <a:bodyPr wrap="none" rtlCol="0">
            <a:spAutoFit/>
          </a:bodyPr>
          <a:lstStyle/>
          <a:p>
            <a:r>
              <a:rPr lang="ru-RU" sz="2400" i="1" dirty="0" smtClean="0"/>
              <a:t>Восходящее прохождение</a:t>
            </a:r>
            <a:endParaRPr lang="ru-RU" sz="2400" i="1" dirty="0"/>
          </a:p>
        </p:txBody>
      </p:sp>
      <p:sp>
        <p:nvSpPr>
          <p:cNvPr id="7" name="Прямоугольник 6"/>
          <p:cNvSpPr/>
          <p:nvPr/>
        </p:nvSpPr>
        <p:spPr>
          <a:xfrm>
            <a:off x="774878" y="4003481"/>
            <a:ext cx="11006304" cy="2554545"/>
          </a:xfrm>
          <a:prstGeom prst="rect">
            <a:avLst/>
          </a:prstGeom>
        </p:spPr>
        <p:txBody>
          <a:bodyPr wrap="square">
            <a:spAutoFit/>
          </a:bodyPr>
          <a:lstStyle/>
          <a:p>
            <a:r>
              <a:rPr lang="en-US" sz="2000" dirty="0">
                <a:solidFill>
                  <a:srgbClr val="0000FF"/>
                </a:solidFill>
              </a:rPr>
              <a:t>void</a:t>
            </a:r>
            <a:r>
              <a:rPr lang="en-US" sz="2000" dirty="0">
                <a:solidFill>
                  <a:prstClr val="black"/>
                </a:solidFill>
              </a:rPr>
              <a:t> </a:t>
            </a:r>
            <a:r>
              <a:rPr lang="en-US" sz="2000" dirty="0" err="1">
                <a:solidFill>
                  <a:prstClr val="black"/>
                </a:solidFill>
              </a:rPr>
              <a:t>postorder</a:t>
            </a:r>
            <a:r>
              <a:rPr lang="en-US" sz="2000" dirty="0">
                <a:solidFill>
                  <a:prstClr val="black"/>
                </a:solidFill>
              </a:rPr>
              <a:t>(node *root)</a:t>
            </a:r>
          </a:p>
          <a:p>
            <a:r>
              <a:rPr lang="ru-RU" sz="2000" dirty="0">
                <a:solidFill>
                  <a:prstClr val="black"/>
                </a:solidFill>
              </a:rPr>
              <a:t>{</a:t>
            </a:r>
          </a:p>
          <a:p>
            <a:r>
              <a:rPr lang="ru-RU" sz="2000" dirty="0">
                <a:solidFill>
                  <a:prstClr val="black"/>
                </a:solidFill>
              </a:rPr>
              <a:t>	</a:t>
            </a:r>
            <a:r>
              <a:rPr lang="ru-RU" sz="2000" dirty="0" err="1">
                <a:solidFill>
                  <a:srgbClr val="0000FF"/>
                </a:solidFill>
              </a:rPr>
              <a:t>if</a:t>
            </a:r>
            <a:r>
              <a:rPr lang="ru-RU" sz="2000" dirty="0">
                <a:solidFill>
                  <a:prstClr val="black"/>
                </a:solidFill>
              </a:rPr>
              <a:t> (</a:t>
            </a:r>
            <a:r>
              <a:rPr lang="ru-RU" sz="2000" dirty="0" err="1">
                <a:solidFill>
                  <a:prstClr val="black"/>
                </a:solidFill>
              </a:rPr>
              <a:t>root</a:t>
            </a:r>
            <a:r>
              <a:rPr lang="ru-RU" sz="2000" dirty="0">
                <a:solidFill>
                  <a:prstClr val="black"/>
                </a:solidFill>
              </a:rPr>
              <a:t>!=NULL) { </a:t>
            </a:r>
            <a:r>
              <a:rPr lang="ru-RU" sz="2000" dirty="0">
                <a:solidFill>
                  <a:srgbClr val="008000"/>
                </a:solidFill>
              </a:rPr>
              <a:t>//Пока не встретится пустой узел</a:t>
            </a:r>
          </a:p>
          <a:p>
            <a:r>
              <a:rPr lang="ru-RU" sz="2000" dirty="0">
                <a:solidFill>
                  <a:prstClr val="black"/>
                </a:solidFill>
              </a:rPr>
              <a:t>    </a:t>
            </a:r>
            <a:r>
              <a:rPr lang="ru-RU" sz="2000" dirty="0" err="1">
                <a:solidFill>
                  <a:prstClr val="black"/>
                </a:solidFill>
              </a:rPr>
              <a:t>postorder</a:t>
            </a:r>
            <a:r>
              <a:rPr lang="ru-RU" sz="2000" dirty="0">
                <a:solidFill>
                  <a:prstClr val="black"/>
                </a:solidFill>
              </a:rPr>
              <a:t>(</a:t>
            </a:r>
            <a:r>
              <a:rPr lang="ru-RU" sz="2000" dirty="0" err="1">
                <a:solidFill>
                  <a:prstClr val="black"/>
                </a:solidFill>
              </a:rPr>
              <a:t>root</a:t>
            </a:r>
            <a:r>
              <a:rPr lang="ru-RU" sz="2000" dirty="0">
                <a:solidFill>
                  <a:prstClr val="black"/>
                </a:solidFill>
              </a:rPr>
              <a:t>-&gt;</a:t>
            </a:r>
            <a:r>
              <a:rPr lang="ru-RU" sz="2000" dirty="0" err="1">
                <a:solidFill>
                  <a:prstClr val="black"/>
                </a:solidFill>
              </a:rPr>
              <a:t>left</a:t>
            </a:r>
            <a:r>
              <a:rPr lang="ru-RU" sz="2000" dirty="0">
                <a:solidFill>
                  <a:prstClr val="black"/>
                </a:solidFill>
              </a:rPr>
              <a:t>); </a:t>
            </a:r>
            <a:r>
              <a:rPr lang="ru-RU" sz="2000" dirty="0">
                <a:solidFill>
                  <a:srgbClr val="008000"/>
                </a:solidFill>
              </a:rPr>
              <a:t>//Рекурсивная функция для левого поддерева</a:t>
            </a:r>
          </a:p>
          <a:p>
            <a:r>
              <a:rPr lang="ru-RU" sz="2000" dirty="0">
                <a:solidFill>
                  <a:prstClr val="black"/>
                </a:solidFill>
              </a:rPr>
              <a:t>    </a:t>
            </a:r>
            <a:r>
              <a:rPr lang="ru-RU" sz="2000" dirty="0" err="1">
                <a:solidFill>
                  <a:prstClr val="black"/>
                </a:solidFill>
              </a:rPr>
              <a:t>postorder</a:t>
            </a:r>
            <a:r>
              <a:rPr lang="ru-RU" sz="2000" dirty="0">
                <a:solidFill>
                  <a:prstClr val="black"/>
                </a:solidFill>
              </a:rPr>
              <a:t>(</a:t>
            </a:r>
            <a:r>
              <a:rPr lang="ru-RU" sz="2000" dirty="0" err="1">
                <a:solidFill>
                  <a:prstClr val="black"/>
                </a:solidFill>
              </a:rPr>
              <a:t>root</a:t>
            </a:r>
            <a:r>
              <a:rPr lang="ru-RU" sz="2000" dirty="0">
                <a:solidFill>
                  <a:prstClr val="black"/>
                </a:solidFill>
              </a:rPr>
              <a:t>-&gt;</a:t>
            </a:r>
            <a:r>
              <a:rPr lang="ru-RU" sz="2000" dirty="0" err="1">
                <a:solidFill>
                  <a:prstClr val="black"/>
                </a:solidFill>
              </a:rPr>
              <a:t>right</a:t>
            </a:r>
            <a:r>
              <a:rPr lang="ru-RU" sz="2000" dirty="0">
                <a:solidFill>
                  <a:prstClr val="black"/>
                </a:solidFill>
              </a:rPr>
              <a:t>); </a:t>
            </a:r>
            <a:r>
              <a:rPr lang="ru-RU" sz="2000" dirty="0">
                <a:solidFill>
                  <a:srgbClr val="008000"/>
                </a:solidFill>
              </a:rPr>
              <a:t>//Рекурсивная функция для правого поддерева</a:t>
            </a:r>
          </a:p>
          <a:p>
            <a:r>
              <a:rPr lang="ru-RU" sz="2000" dirty="0">
                <a:solidFill>
                  <a:prstClr val="black"/>
                </a:solidFill>
              </a:rPr>
              <a:t>    </a:t>
            </a:r>
            <a:r>
              <a:rPr lang="ru-RU" sz="2000" dirty="0" err="1">
                <a:solidFill>
                  <a:prstClr val="black"/>
                </a:solidFill>
              </a:rPr>
              <a:t>printf</a:t>
            </a:r>
            <a:r>
              <a:rPr lang="ru-RU" sz="2000" dirty="0">
                <a:solidFill>
                  <a:prstClr val="black"/>
                </a:solidFill>
              </a:rPr>
              <a:t>(</a:t>
            </a:r>
            <a:r>
              <a:rPr lang="ru-RU" sz="2000" dirty="0">
                <a:solidFill>
                  <a:srgbClr val="A31515"/>
                </a:solidFill>
              </a:rPr>
              <a:t>"%d"</a:t>
            </a:r>
            <a:r>
              <a:rPr lang="ru-RU" sz="2000" dirty="0">
                <a:solidFill>
                  <a:prstClr val="black"/>
                </a:solidFill>
              </a:rPr>
              <a:t>, </a:t>
            </a:r>
            <a:r>
              <a:rPr lang="ru-RU" sz="2000" dirty="0" err="1">
                <a:solidFill>
                  <a:prstClr val="black"/>
                </a:solidFill>
              </a:rPr>
              <a:t>root</a:t>
            </a:r>
            <a:r>
              <a:rPr lang="ru-RU" sz="2000" dirty="0">
                <a:solidFill>
                  <a:prstClr val="black"/>
                </a:solidFill>
              </a:rPr>
              <a:t>-&gt;</a:t>
            </a:r>
            <a:r>
              <a:rPr lang="ru-RU" sz="2000" dirty="0" err="1">
                <a:solidFill>
                  <a:prstClr val="black"/>
                </a:solidFill>
              </a:rPr>
              <a:t>key</a:t>
            </a:r>
            <a:r>
              <a:rPr lang="ru-RU" sz="2000" dirty="0">
                <a:solidFill>
                  <a:prstClr val="black"/>
                </a:solidFill>
              </a:rPr>
              <a:t>); </a:t>
            </a:r>
            <a:r>
              <a:rPr lang="ru-RU" sz="2000" dirty="0">
                <a:solidFill>
                  <a:srgbClr val="008000"/>
                </a:solidFill>
              </a:rPr>
              <a:t>//Отображаем корень дерева</a:t>
            </a:r>
          </a:p>
          <a:p>
            <a:r>
              <a:rPr lang="ru-RU" sz="2000" dirty="0">
                <a:solidFill>
                  <a:prstClr val="black"/>
                </a:solidFill>
              </a:rPr>
              <a:t>  }</a:t>
            </a:r>
          </a:p>
          <a:p>
            <a:r>
              <a:rPr lang="ru-RU" sz="2000" dirty="0">
                <a:solidFill>
                  <a:prstClr val="black"/>
                </a:solidFill>
              </a:rPr>
              <a:t>}</a:t>
            </a:r>
            <a:endParaRPr lang="ru-RU" sz="2000" dirty="0"/>
          </a:p>
        </p:txBody>
      </p:sp>
    </p:spTree>
    <p:extLst>
      <p:ext uri="{BB962C8B-B14F-4D97-AF65-F5344CB8AC3E}">
        <p14:creationId xmlns:p14="http://schemas.microsoft.com/office/powerpoint/2010/main" val="6848399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TextBox 2"/>
          <p:cNvSpPr txBox="1"/>
          <p:nvPr/>
        </p:nvSpPr>
        <p:spPr>
          <a:xfrm>
            <a:off x="3529876" y="427809"/>
            <a:ext cx="4964821" cy="461665"/>
          </a:xfrm>
          <a:prstGeom prst="rect">
            <a:avLst/>
          </a:prstGeom>
          <a:noFill/>
        </p:spPr>
        <p:txBody>
          <a:bodyPr wrap="none" rtlCol="0">
            <a:spAutoFit/>
          </a:bodyPr>
          <a:lstStyle/>
          <a:p>
            <a:r>
              <a:rPr lang="ru-RU" sz="2400" i="1" dirty="0" smtClean="0"/>
              <a:t>Последовательное прохождение</a:t>
            </a:r>
            <a:endParaRPr lang="ru-RU" sz="2400" i="1" dirty="0"/>
          </a:p>
        </p:txBody>
      </p:sp>
      <p:sp>
        <p:nvSpPr>
          <p:cNvPr id="4" name="Прямоугольник 3"/>
          <p:cNvSpPr/>
          <p:nvPr/>
        </p:nvSpPr>
        <p:spPr>
          <a:xfrm>
            <a:off x="575255" y="1207989"/>
            <a:ext cx="10590727" cy="2554545"/>
          </a:xfrm>
          <a:prstGeom prst="rect">
            <a:avLst/>
          </a:prstGeom>
        </p:spPr>
        <p:txBody>
          <a:bodyPr wrap="square">
            <a:spAutoFit/>
          </a:bodyPr>
          <a:lstStyle/>
          <a:p>
            <a:r>
              <a:rPr lang="en-US" sz="2000" dirty="0">
                <a:solidFill>
                  <a:srgbClr val="0000FF"/>
                </a:solidFill>
              </a:rPr>
              <a:t>void</a:t>
            </a:r>
            <a:r>
              <a:rPr lang="en-US" sz="2000" dirty="0">
                <a:solidFill>
                  <a:prstClr val="black"/>
                </a:solidFill>
              </a:rPr>
              <a:t> </a:t>
            </a:r>
            <a:r>
              <a:rPr lang="en-US" sz="2000" dirty="0" err="1">
                <a:solidFill>
                  <a:prstClr val="black"/>
                </a:solidFill>
              </a:rPr>
              <a:t>inorder</a:t>
            </a:r>
            <a:r>
              <a:rPr lang="en-US" sz="2000" dirty="0">
                <a:solidFill>
                  <a:prstClr val="black"/>
                </a:solidFill>
              </a:rPr>
              <a:t>(node *root)</a:t>
            </a:r>
          </a:p>
          <a:p>
            <a:r>
              <a:rPr lang="ru-RU" sz="2000" dirty="0">
                <a:solidFill>
                  <a:prstClr val="black"/>
                </a:solidFill>
              </a:rPr>
              <a:t>{</a:t>
            </a:r>
          </a:p>
          <a:p>
            <a:r>
              <a:rPr lang="ru-RU" sz="2000" dirty="0">
                <a:solidFill>
                  <a:prstClr val="black"/>
                </a:solidFill>
              </a:rPr>
              <a:t>	</a:t>
            </a:r>
            <a:r>
              <a:rPr lang="ru-RU" sz="2000" dirty="0" err="1">
                <a:solidFill>
                  <a:srgbClr val="0000FF"/>
                </a:solidFill>
              </a:rPr>
              <a:t>if</a:t>
            </a:r>
            <a:r>
              <a:rPr lang="ru-RU" sz="2000" dirty="0">
                <a:solidFill>
                  <a:prstClr val="black"/>
                </a:solidFill>
              </a:rPr>
              <a:t> (</a:t>
            </a:r>
            <a:r>
              <a:rPr lang="ru-RU" sz="2000" dirty="0" err="1">
                <a:solidFill>
                  <a:prstClr val="black"/>
                </a:solidFill>
              </a:rPr>
              <a:t>root</a:t>
            </a:r>
            <a:r>
              <a:rPr lang="ru-RU" sz="2000" dirty="0">
                <a:solidFill>
                  <a:prstClr val="black"/>
                </a:solidFill>
              </a:rPr>
              <a:t>!=NULL) { </a:t>
            </a:r>
            <a:r>
              <a:rPr lang="ru-RU" sz="2000" dirty="0">
                <a:solidFill>
                  <a:srgbClr val="008000"/>
                </a:solidFill>
              </a:rPr>
              <a:t>//Пока не встретится пустой узел</a:t>
            </a:r>
          </a:p>
          <a:p>
            <a:r>
              <a:rPr lang="ru-RU" sz="2000" dirty="0">
                <a:solidFill>
                  <a:prstClr val="black"/>
                </a:solidFill>
              </a:rPr>
              <a:t>    </a:t>
            </a:r>
            <a:r>
              <a:rPr lang="ru-RU" sz="2000" dirty="0" err="1">
                <a:solidFill>
                  <a:prstClr val="black"/>
                </a:solidFill>
              </a:rPr>
              <a:t>inorder</a:t>
            </a:r>
            <a:r>
              <a:rPr lang="ru-RU" sz="2000" dirty="0">
                <a:solidFill>
                  <a:prstClr val="black"/>
                </a:solidFill>
              </a:rPr>
              <a:t>(</a:t>
            </a:r>
            <a:r>
              <a:rPr lang="ru-RU" sz="2000" dirty="0" err="1">
                <a:solidFill>
                  <a:prstClr val="black"/>
                </a:solidFill>
              </a:rPr>
              <a:t>root</a:t>
            </a:r>
            <a:r>
              <a:rPr lang="ru-RU" sz="2000" dirty="0">
                <a:solidFill>
                  <a:prstClr val="black"/>
                </a:solidFill>
              </a:rPr>
              <a:t>-&gt;</a:t>
            </a:r>
            <a:r>
              <a:rPr lang="ru-RU" sz="2000" dirty="0" err="1">
                <a:solidFill>
                  <a:prstClr val="black"/>
                </a:solidFill>
              </a:rPr>
              <a:t>left</a:t>
            </a:r>
            <a:r>
              <a:rPr lang="ru-RU" sz="2000" dirty="0">
                <a:solidFill>
                  <a:prstClr val="black"/>
                </a:solidFill>
              </a:rPr>
              <a:t>); </a:t>
            </a:r>
            <a:r>
              <a:rPr lang="ru-RU" sz="2000" dirty="0">
                <a:solidFill>
                  <a:srgbClr val="008000"/>
                </a:solidFill>
              </a:rPr>
              <a:t>//Рекурсивная функция для левого поддерева</a:t>
            </a:r>
          </a:p>
          <a:p>
            <a:r>
              <a:rPr lang="ru-RU" sz="2000" dirty="0">
                <a:solidFill>
                  <a:prstClr val="black"/>
                </a:solidFill>
              </a:rPr>
              <a:t>    </a:t>
            </a:r>
            <a:r>
              <a:rPr lang="ru-RU" sz="2000" dirty="0" err="1">
                <a:solidFill>
                  <a:prstClr val="black"/>
                </a:solidFill>
              </a:rPr>
              <a:t>printf</a:t>
            </a:r>
            <a:r>
              <a:rPr lang="ru-RU" sz="2000" dirty="0">
                <a:solidFill>
                  <a:prstClr val="black"/>
                </a:solidFill>
              </a:rPr>
              <a:t>(</a:t>
            </a:r>
            <a:r>
              <a:rPr lang="ru-RU" sz="2000" dirty="0">
                <a:solidFill>
                  <a:srgbClr val="A31515"/>
                </a:solidFill>
              </a:rPr>
              <a:t>"%d"</a:t>
            </a:r>
            <a:r>
              <a:rPr lang="ru-RU" sz="2000" dirty="0">
                <a:solidFill>
                  <a:prstClr val="black"/>
                </a:solidFill>
              </a:rPr>
              <a:t>, </a:t>
            </a:r>
            <a:r>
              <a:rPr lang="ru-RU" sz="2000" dirty="0" err="1">
                <a:solidFill>
                  <a:prstClr val="black"/>
                </a:solidFill>
              </a:rPr>
              <a:t>root</a:t>
            </a:r>
            <a:r>
              <a:rPr lang="ru-RU" sz="2000" dirty="0">
                <a:solidFill>
                  <a:prstClr val="black"/>
                </a:solidFill>
              </a:rPr>
              <a:t>-&gt;</a:t>
            </a:r>
            <a:r>
              <a:rPr lang="ru-RU" sz="2000" dirty="0" err="1">
                <a:solidFill>
                  <a:prstClr val="black"/>
                </a:solidFill>
              </a:rPr>
              <a:t>key</a:t>
            </a:r>
            <a:r>
              <a:rPr lang="ru-RU" sz="2000" dirty="0">
                <a:solidFill>
                  <a:prstClr val="black"/>
                </a:solidFill>
              </a:rPr>
              <a:t>); </a:t>
            </a:r>
            <a:r>
              <a:rPr lang="ru-RU" sz="2000" dirty="0">
                <a:solidFill>
                  <a:srgbClr val="008000"/>
                </a:solidFill>
              </a:rPr>
              <a:t>//Отображаем корень дерева</a:t>
            </a:r>
          </a:p>
          <a:p>
            <a:r>
              <a:rPr lang="ru-RU" sz="2000" dirty="0">
                <a:solidFill>
                  <a:prstClr val="black"/>
                </a:solidFill>
              </a:rPr>
              <a:t>    </a:t>
            </a:r>
            <a:r>
              <a:rPr lang="ru-RU" sz="2000" dirty="0" err="1">
                <a:solidFill>
                  <a:prstClr val="black"/>
                </a:solidFill>
              </a:rPr>
              <a:t>inorder</a:t>
            </a:r>
            <a:r>
              <a:rPr lang="ru-RU" sz="2000" dirty="0">
                <a:solidFill>
                  <a:prstClr val="black"/>
                </a:solidFill>
              </a:rPr>
              <a:t>(</a:t>
            </a:r>
            <a:r>
              <a:rPr lang="ru-RU" sz="2000" dirty="0" err="1">
                <a:solidFill>
                  <a:prstClr val="black"/>
                </a:solidFill>
              </a:rPr>
              <a:t>root</a:t>
            </a:r>
            <a:r>
              <a:rPr lang="ru-RU" sz="2000" dirty="0">
                <a:solidFill>
                  <a:prstClr val="black"/>
                </a:solidFill>
              </a:rPr>
              <a:t>-&gt;</a:t>
            </a:r>
            <a:r>
              <a:rPr lang="ru-RU" sz="2000" dirty="0" err="1">
                <a:solidFill>
                  <a:prstClr val="black"/>
                </a:solidFill>
              </a:rPr>
              <a:t>right</a:t>
            </a:r>
            <a:r>
              <a:rPr lang="ru-RU" sz="2000" dirty="0">
                <a:solidFill>
                  <a:prstClr val="black"/>
                </a:solidFill>
              </a:rPr>
              <a:t>); </a:t>
            </a:r>
            <a:r>
              <a:rPr lang="ru-RU" sz="2000" dirty="0">
                <a:solidFill>
                  <a:srgbClr val="008000"/>
                </a:solidFill>
              </a:rPr>
              <a:t>//Рекурсивная функция для правого поддерева</a:t>
            </a:r>
          </a:p>
          <a:p>
            <a:r>
              <a:rPr lang="ru-RU" sz="2000" dirty="0">
                <a:solidFill>
                  <a:prstClr val="black"/>
                </a:solidFill>
              </a:rPr>
              <a:t>  }</a:t>
            </a:r>
          </a:p>
          <a:p>
            <a:r>
              <a:rPr lang="ru-RU" sz="2000" dirty="0">
                <a:solidFill>
                  <a:prstClr val="black"/>
                </a:solidFill>
              </a:rPr>
              <a:t>}</a:t>
            </a:r>
            <a:endParaRPr lang="ru-RU" sz="2000" dirty="0"/>
          </a:p>
        </p:txBody>
      </p:sp>
      <p:sp>
        <p:nvSpPr>
          <p:cNvPr id="5" name="Прямоугольник 4"/>
          <p:cNvSpPr/>
          <p:nvPr/>
        </p:nvSpPr>
        <p:spPr>
          <a:xfrm>
            <a:off x="425534" y="4081049"/>
            <a:ext cx="11173504" cy="2241960"/>
          </a:xfrm>
          <a:prstGeom prst="rect">
            <a:avLst/>
          </a:prstGeom>
        </p:spPr>
        <p:txBody>
          <a:bodyPr wrap="square">
            <a:spAutoFit/>
          </a:bodyPr>
          <a:lstStyle/>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Аргумент этих процедур – указатель на корень ветви, которую требуется найти. Если нужно найти все дерево, используется указатель на корень всего дерева. Выход из рекурсивной процедуры происходит, когда встречается терминальный узел.</a:t>
            </a:r>
            <a:endParaRPr lang="ru-RU"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892761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137375" y="406577"/>
            <a:ext cx="11603865" cy="6186309"/>
          </a:xfrm>
          <a:prstGeom prst="rect">
            <a:avLst/>
          </a:prstGeom>
        </p:spPr>
        <p:txBody>
          <a:bodyPr wrap="square">
            <a:spAutoFit/>
          </a:bodyPr>
          <a:lstStyle/>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Следует отметить, что дерево может быть организовано не только как </a:t>
            </a:r>
            <a:r>
              <a:rPr lang="ru-RU" sz="2400" b="1" dirty="0">
                <a:solidFill>
                  <a:srgbClr val="000000"/>
                </a:solidFill>
                <a:latin typeface="Times New Roman" panose="02020603050405020304" pitchFamily="18" charset="0"/>
                <a:ea typeface="Times New Roman" panose="02020603050405020304" pitchFamily="18" charset="0"/>
              </a:rPr>
              <a:t>динамическая связная структура данных</a:t>
            </a:r>
            <a:r>
              <a:rPr lang="ru-RU" sz="2400" dirty="0">
                <a:solidFill>
                  <a:srgbClr val="000000"/>
                </a:solidFill>
                <a:latin typeface="Times New Roman" panose="02020603050405020304" pitchFamily="18" charset="0"/>
                <a:ea typeface="Times New Roman" panose="02020603050405020304" pitchFamily="18" charset="0"/>
              </a:rPr>
              <a:t>, но и как </a:t>
            </a:r>
            <a:r>
              <a:rPr lang="ru-RU" sz="2400" b="1" dirty="0">
                <a:solidFill>
                  <a:srgbClr val="000000"/>
                </a:solidFill>
                <a:latin typeface="Times New Roman" panose="02020603050405020304" pitchFamily="18" charset="0"/>
                <a:ea typeface="Times New Roman" panose="02020603050405020304" pitchFamily="18" charset="0"/>
              </a:rPr>
              <a:t>массив</a:t>
            </a:r>
            <a:r>
              <a:rPr lang="ru-RU" sz="2400" dirty="0">
                <a:solidFill>
                  <a:srgbClr val="000000"/>
                </a:solidFill>
                <a:latin typeface="Times New Roman" panose="02020603050405020304" pitchFamily="18" charset="0"/>
                <a:ea typeface="Times New Roman" panose="02020603050405020304" pitchFamily="18" charset="0"/>
              </a:rPr>
              <a:t>. В зависимости от способа обхода дерева данные в элементах такого массива могут размещаться по-разному, например, при нисходящем обходе начальный элемент массива оказывается корнем дерева, а при последовательном обходе – самым левым </a:t>
            </a:r>
            <a:r>
              <a:rPr lang="ru-RU" sz="2400" dirty="0" smtClean="0">
                <a:solidFill>
                  <a:srgbClr val="000000"/>
                </a:solidFill>
                <a:latin typeface="Times New Roman" panose="02020603050405020304" pitchFamily="18" charset="0"/>
                <a:ea typeface="Times New Roman" panose="02020603050405020304" pitchFamily="18" charset="0"/>
              </a:rPr>
              <a:t>узлом. </a:t>
            </a:r>
            <a:r>
              <a:rPr lang="ru-RU" sz="2400" dirty="0">
                <a:solidFill>
                  <a:srgbClr val="000000"/>
                </a:solidFill>
                <a:latin typeface="Times New Roman" panose="02020603050405020304" pitchFamily="18" charset="0"/>
                <a:ea typeface="Times New Roman" panose="02020603050405020304" pitchFamily="18" charset="0"/>
              </a:rPr>
              <a:t>При использовании массива для построения дерева могут использоваться совсем другие операции для доступа к узлам, а также существенно усложняется процесс добавления в дерево узлов, количество которых превышает размер массива.</a:t>
            </a:r>
            <a:endParaRPr lang="ru-RU" sz="2000"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Единственная возможность применения такого дерева – дерево с фиксированным или с заранее известным максимальным числом узлов, а единственное преимущество – очень быстрый доступ к любому узлу.</a:t>
            </a:r>
            <a:endParaRPr lang="ru-RU"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60419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4386072" y="204920"/>
            <a:ext cx="3252429" cy="523220"/>
          </a:xfrm>
          <a:prstGeom prst="rect">
            <a:avLst/>
          </a:prstGeom>
        </p:spPr>
        <p:txBody>
          <a:bodyPr wrap="none">
            <a:spAutoFit/>
          </a:bodyPr>
          <a:lstStyle/>
          <a:p>
            <a:r>
              <a:rPr lang="ru-RU" sz="2800" b="1" i="1" dirty="0">
                <a:solidFill>
                  <a:srgbClr val="000000"/>
                </a:solidFill>
                <a:latin typeface="Times New Roman" panose="02020603050405020304" pitchFamily="18" charset="0"/>
                <a:ea typeface="Calibri" panose="020F0502020204030204" pitchFamily="34" charset="0"/>
              </a:rPr>
              <a:t>Поиск узла в дереве</a:t>
            </a:r>
            <a:endParaRPr lang="ru-RU" sz="2800" b="1" i="1" dirty="0"/>
          </a:p>
        </p:txBody>
      </p:sp>
      <p:sp>
        <p:nvSpPr>
          <p:cNvPr id="4" name="Прямоугольник 3"/>
          <p:cNvSpPr/>
          <p:nvPr/>
        </p:nvSpPr>
        <p:spPr>
          <a:xfrm>
            <a:off x="356314" y="823766"/>
            <a:ext cx="11440733" cy="2123658"/>
          </a:xfrm>
          <a:prstGeom prst="rect">
            <a:avLst/>
          </a:prstGeom>
        </p:spPr>
        <p:txBody>
          <a:bodyPr wrap="square">
            <a:spAutoFit/>
          </a:bodyPr>
          <a:lstStyle/>
          <a:p>
            <a:r>
              <a:rPr lang="ru-RU" sz="2200" dirty="0">
                <a:solidFill>
                  <a:srgbClr val="000000"/>
                </a:solidFill>
                <a:latin typeface="Calibri" panose="020F0502020204030204" pitchFamily="34" charset="0"/>
                <a:ea typeface="Calibri" panose="020F0502020204030204" pitchFamily="34" charset="0"/>
                <a:cs typeface="Times New Roman" panose="02020603050405020304" pitchFamily="18" charset="0"/>
              </a:rPr>
              <a:t>Поиск узла в дереве (в том числе в </a:t>
            </a:r>
            <a:r>
              <a:rPr lang="ru-RU" sz="22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двоичном дереве поиска</a:t>
            </a:r>
            <a:r>
              <a:rPr lang="ru-RU" sz="22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может выполняться по такому же принципу, что и просмотр дерева, но в этом случае теряется эффективность этой структуры данных, а поиск фактически приобретает линейный характер. Для сохранения эффективности поиска следует или использовать рекурсивную функцию, аналогичную показанным выше </a:t>
            </a:r>
            <a:r>
              <a:rPr lang="ru-RU" sz="2200" b="1"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inorder</a:t>
            </a:r>
            <a:r>
              <a:rPr lang="ru-RU" sz="22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ru-RU" sz="2200" b="1"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preorder</a:t>
            </a:r>
            <a:r>
              <a:rPr lang="ru-RU" sz="22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и т.п., преобразовав её так, чтобы её работа (и все рекурсивные вызовы) завершалась после нахождения требуемых данных</a:t>
            </a:r>
            <a:endParaRPr lang="ru-RU" sz="2200" dirty="0"/>
          </a:p>
        </p:txBody>
      </p:sp>
      <p:sp>
        <p:nvSpPr>
          <p:cNvPr id="5" name="Прямоугольник 4"/>
          <p:cNvSpPr/>
          <p:nvPr/>
        </p:nvSpPr>
        <p:spPr>
          <a:xfrm>
            <a:off x="692494" y="3140814"/>
            <a:ext cx="6558311" cy="3477875"/>
          </a:xfrm>
          <a:prstGeom prst="rect">
            <a:avLst/>
          </a:prstGeom>
        </p:spPr>
        <p:txBody>
          <a:bodyPr wrap="square">
            <a:spAutoFit/>
          </a:bodyPr>
          <a:lstStyle/>
          <a:p>
            <a:r>
              <a:rPr lang="nl-NL" sz="2000" dirty="0"/>
              <a:t>node* find_tree(node *root, </a:t>
            </a:r>
            <a:r>
              <a:rPr lang="nl-NL" sz="2000" dirty="0">
                <a:solidFill>
                  <a:srgbClr val="0000FF"/>
                </a:solidFill>
              </a:rPr>
              <a:t>int</a:t>
            </a:r>
            <a:r>
              <a:rPr lang="nl-NL" sz="2000" dirty="0">
                <a:solidFill>
                  <a:prstClr val="black"/>
                </a:solidFill>
              </a:rPr>
              <a:t> val)</a:t>
            </a:r>
          </a:p>
          <a:p>
            <a:r>
              <a:rPr lang="ru-RU" sz="2000" dirty="0">
                <a:solidFill>
                  <a:prstClr val="black"/>
                </a:solidFill>
              </a:rPr>
              <a:t>{</a:t>
            </a:r>
          </a:p>
          <a:p>
            <a:r>
              <a:rPr lang="en-US" sz="2000" dirty="0">
                <a:solidFill>
                  <a:prstClr val="black"/>
                </a:solidFill>
              </a:rPr>
              <a:t>	</a:t>
            </a:r>
            <a:r>
              <a:rPr lang="en-US" sz="2000" dirty="0">
                <a:solidFill>
                  <a:srgbClr val="0000FF"/>
                </a:solidFill>
              </a:rPr>
              <a:t>if</a:t>
            </a:r>
            <a:r>
              <a:rPr lang="en-US" sz="2000" dirty="0">
                <a:solidFill>
                  <a:prstClr val="black"/>
                </a:solidFill>
              </a:rPr>
              <a:t> (NULL==root)</a:t>
            </a:r>
          </a:p>
          <a:p>
            <a:r>
              <a:rPr lang="en-US" sz="2000" dirty="0">
                <a:solidFill>
                  <a:prstClr val="black"/>
                </a:solidFill>
              </a:rPr>
              <a:t>		</a:t>
            </a:r>
            <a:r>
              <a:rPr lang="en-US" sz="2000" dirty="0">
                <a:solidFill>
                  <a:srgbClr val="0000FF"/>
                </a:solidFill>
              </a:rPr>
              <a:t>return</a:t>
            </a:r>
            <a:r>
              <a:rPr lang="en-US" sz="2000" dirty="0">
                <a:solidFill>
                  <a:prstClr val="black"/>
                </a:solidFill>
              </a:rPr>
              <a:t> NULL;</a:t>
            </a:r>
          </a:p>
          <a:p>
            <a:r>
              <a:rPr lang="en-US" sz="2000" dirty="0">
                <a:solidFill>
                  <a:prstClr val="black"/>
                </a:solidFill>
              </a:rPr>
              <a:t>	</a:t>
            </a:r>
            <a:r>
              <a:rPr lang="en-US" sz="2000" dirty="0">
                <a:solidFill>
                  <a:srgbClr val="0000FF"/>
                </a:solidFill>
              </a:rPr>
              <a:t>if</a:t>
            </a:r>
            <a:r>
              <a:rPr lang="en-US" sz="2000" dirty="0">
                <a:solidFill>
                  <a:prstClr val="black"/>
                </a:solidFill>
              </a:rPr>
              <a:t>(</a:t>
            </a:r>
            <a:r>
              <a:rPr lang="en-US" sz="2000" dirty="0" err="1">
                <a:solidFill>
                  <a:prstClr val="black"/>
                </a:solidFill>
              </a:rPr>
              <a:t>val</a:t>
            </a:r>
            <a:r>
              <a:rPr lang="en-US" sz="2000" dirty="0">
                <a:solidFill>
                  <a:prstClr val="black"/>
                </a:solidFill>
              </a:rPr>
              <a:t>==root-&gt;key)</a:t>
            </a:r>
          </a:p>
          <a:p>
            <a:r>
              <a:rPr lang="en-US" sz="2000" dirty="0">
                <a:solidFill>
                  <a:prstClr val="black"/>
                </a:solidFill>
              </a:rPr>
              <a:t>		</a:t>
            </a:r>
            <a:r>
              <a:rPr lang="en-US" sz="2000" dirty="0">
                <a:solidFill>
                  <a:srgbClr val="0000FF"/>
                </a:solidFill>
              </a:rPr>
              <a:t>return</a:t>
            </a:r>
            <a:r>
              <a:rPr lang="en-US" sz="2000" dirty="0">
                <a:solidFill>
                  <a:prstClr val="black"/>
                </a:solidFill>
              </a:rPr>
              <a:t> root;</a:t>
            </a:r>
          </a:p>
          <a:p>
            <a:r>
              <a:rPr lang="en-US" sz="2000" dirty="0">
                <a:solidFill>
                  <a:prstClr val="black"/>
                </a:solidFill>
              </a:rPr>
              <a:t>	</a:t>
            </a:r>
            <a:r>
              <a:rPr lang="en-US" sz="2000" dirty="0">
                <a:solidFill>
                  <a:srgbClr val="0000FF"/>
                </a:solidFill>
              </a:rPr>
              <a:t>if</a:t>
            </a:r>
            <a:r>
              <a:rPr lang="en-US" sz="2000" dirty="0">
                <a:solidFill>
                  <a:prstClr val="black"/>
                </a:solidFill>
              </a:rPr>
              <a:t>(</a:t>
            </a:r>
            <a:r>
              <a:rPr lang="en-US" sz="2000" dirty="0" err="1">
                <a:solidFill>
                  <a:prstClr val="black"/>
                </a:solidFill>
              </a:rPr>
              <a:t>val</a:t>
            </a:r>
            <a:r>
              <a:rPr lang="en-US" sz="2000" dirty="0">
                <a:solidFill>
                  <a:prstClr val="black"/>
                </a:solidFill>
              </a:rPr>
              <a:t>&lt; root-&gt;key)</a:t>
            </a:r>
          </a:p>
          <a:p>
            <a:r>
              <a:rPr lang="en-US" sz="2000" dirty="0">
                <a:solidFill>
                  <a:prstClr val="black"/>
                </a:solidFill>
              </a:rPr>
              <a:t>		</a:t>
            </a:r>
            <a:r>
              <a:rPr lang="en-US" sz="2000" dirty="0">
                <a:solidFill>
                  <a:srgbClr val="0000FF"/>
                </a:solidFill>
              </a:rPr>
              <a:t>return</a:t>
            </a:r>
            <a:r>
              <a:rPr lang="en-US" sz="2000" dirty="0">
                <a:solidFill>
                  <a:prstClr val="black"/>
                </a:solidFill>
              </a:rPr>
              <a:t> </a:t>
            </a:r>
            <a:r>
              <a:rPr lang="en-US" sz="2000" dirty="0" err="1">
                <a:solidFill>
                  <a:prstClr val="black"/>
                </a:solidFill>
              </a:rPr>
              <a:t>find_tree</a:t>
            </a:r>
            <a:r>
              <a:rPr lang="en-US" sz="2000" dirty="0">
                <a:solidFill>
                  <a:prstClr val="black"/>
                </a:solidFill>
              </a:rPr>
              <a:t>(root-&gt;left, </a:t>
            </a:r>
            <a:r>
              <a:rPr lang="en-US" sz="2000" dirty="0" err="1">
                <a:solidFill>
                  <a:prstClr val="black"/>
                </a:solidFill>
              </a:rPr>
              <a:t>val</a:t>
            </a:r>
            <a:r>
              <a:rPr lang="en-US" sz="2000" dirty="0">
                <a:solidFill>
                  <a:prstClr val="black"/>
                </a:solidFill>
              </a:rPr>
              <a:t>);</a:t>
            </a:r>
          </a:p>
          <a:p>
            <a:r>
              <a:rPr lang="en-US" sz="2000" dirty="0">
                <a:solidFill>
                  <a:prstClr val="black"/>
                </a:solidFill>
              </a:rPr>
              <a:t>	</a:t>
            </a:r>
            <a:r>
              <a:rPr lang="en-US" sz="2000" dirty="0">
                <a:solidFill>
                  <a:srgbClr val="0000FF"/>
                </a:solidFill>
              </a:rPr>
              <a:t>if</a:t>
            </a:r>
            <a:r>
              <a:rPr lang="en-US" sz="2000" dirty="0">
                <a:solidFill>
                  <a:prstClr val="black"/>
                </a:solidFill>
              </a:rPr>
              <a:t>(</a:t>
            </a:r>
            <a:r>
              <a:rPr lang="en-US" sz="2000" dirty="0" err="1">
                <a:solidFill>
                  <a:prstClr val="black"/>
                </a:solidFill>
              </a:rPr>
              <a:t>val</a:t>
            </a:r>
            <a:r>
              <a:rPr lang="en-US" sz="2000" dirty="0">
                <a:solidFill>
                  <a:prstClr val="black"/>
                </a:solidFill>
              </a:rPr>
              <a:t>&gt; root-&gt;key)</a:t>
            </a:r>
          </a:p>
          <a:p>
            <a:r>
              <a:rPr lang="en-US" sz="2000" dirty="0">
                <a:solidFill>
                  <a:prstClr val="black"/>
                </a:solidFill>
              </a:rPr>
              <a:t>		</a:t>
            </a:r>
            <a:r>
              <a:rPr lang="en-US" sz="2000" dirty="0">
                <a:solidFill>
                  <a:srgbClr val="0000FF"/>
                </a:solidFill>
              </a:rPr>
              <a:t>return</a:t>
            </a:r>
            <a:r>
              <a:rPr lang="en-US" sz="2000" dirty="0">
                <a:solidFill>
                  <a:prstClr val="black"/>
                </a:solidFill>
              </a:rPr>
              <a:t> </a:t>
            </a:r>
            <a:r>
              <a:rPr lang="en-US" sz="2000" dirty="0" err="1">
                <a:solidFill>
                  <a:prstClr val="black"/>
                </a:solidFill>
              </a:rPr>
              <a:t>find_tree</a:t>
            </a:r>
            <a:r>
              <a:rPr lang="en-US" sz="2000" dirty="0">
                <a:solidFill>
                  <a:prstClr val="black"/>
                </a:solidFill>
              </a:rPr>
              <a:t>(root-&gt;right, </a:t>
            </a:r>
            <a:r>
              <a:rPr lang="en-US" sz="2000" dirty="0" err="1">
                <a:solidFill>
                  <a:prstClr val="black"/>
                </a:solidFill>
              </a:rPr>
              <a:t>val</a:t>
            </a:r>
            <a:r>
              <a:rPr lang="en-US" sz="2000" dirty="0">
                <a:solidFill>
                  <a:prstClr val="black"/>
                </a:solidFill>
              </a:rPr>
              <a:t>);</a:t>
            </a:r>
          </a:p>
          <a:p>
            <a:r>
              <a:rPr lang="ru-RU" sz="2000" dirty="0">
                <a:solidFill>
                  <a:prstClr val="black"/>
                </a:solidFill>
              </a:rPr>
              <a:t>}</a:t>
            </a:r>
            <a:endParaRPr lang="ru-RU" sz="2000" dirty="0"/>
          </a:p>
        </p:txBody>
      </p:sp>
      <p:sp>
        <p:nvSpPr>
          <p:cNvPr id="6" name="TextBox 5"/>
          <p:cNvSpPr txBox="1"/>
          <p:nvPr/>
        </p:nvSpPr>
        <p:spPr>
          <a:xfrm>
            <a:off x="5869669" y="3305627"/>
            <a:ext cx="5126724" cy="707886"/>
          </a:xfrm>
          <a:prstGeom prst="rect">
            <a:avLst/>
          </a:prstGeom>
          <a:noFill/>
        </p:spPr>
        <p:txBody>
          <a:bodyPr wrap="none" rtlCol="0">
            <a:spAutoFit/>
          </a:bodyPr>
          <a:lstStyle/>
          <a:p>
            <a:r>
              <a:rPr lang="ru-RU" sz="2000" dirty="0" smtClean="0"/>
              <a:t>//функция возвращает указатель на</a:t>
            </a:r>
          </a:p>
          <a:p>
            <a:r>
              <a:rPr lang="ru-RU" sz="2000" dirty="0" smtClean="0"/>
              <a:t>//элемент, содержащий указанный ключ</a:t>
            </a:r>
            <a:endParaRPr lang="ru-RU" sz="2000" dirty="0"/>
          </a:p>
        </p:txBody>
      </p:sp>
    </p:spTree>
    <p:extLst>
      <p:ext uri="{BB962C8B-B14F-4D97-AF65-F5344CB8AC3E}">
        <p14:creationId xmlns:p14="http://schemas.microsoft.com/office/powerpoint/2010/main" val="15091298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2" name="Прямоугольник 1"/>
          <p:cNvSpPr/>
          <p:nvPr/>
        </p:nvSpPr>
        <p:spPr>
          <a:xfrm>
            <a:off x="4022751" y="217799"/>
            <a:ext cx="4107856" cy="523220"/>
          </a:xfrm>
          <a:prstGeom prst="rect">
            <a:avLst/>
          </a:prstGeom>
        </p:spPr>
        <p:txBody>
          <a:bodyPr wrap="none">
            <a:spAutoFit/>
          </a:bodyPr>
          <a:lstStyle/>
          <a:p>
            <a:r>
              <a:rPr lang="ru-RU" sz="2800" b="1" i="1" dirty="0">
                <a:solidFill>
                  <a:srgbClr val="000000"/>
                </a:solidFill>
                <a:latin typeface="Times New Roman" panose="02020603050405020304" pitchFamily="18" charset="0"/>
                <a:ea typeface="Calibri" panose="020F0502020204030204" pitchFamily="34" charset="0"/>
              </a:rPr>
              <a:t>Удаление узла из дерева</a:t>
            </a:r>
            <a:endParaRPr lang="ru-RU" sz="2800" b="1" i="1" dirty="0"/>
          </a:p>
        </p:txBody>
      </p:sp>
      <p:sp>
        <p:nvSpPr>
          <p:cNvPr id="4" name="Прямоугольник 3"/>
          <p:cNvSpPr/>
          <p:nvPr/>
        </p:nvSpPr>
        <p:spPr>
          <a:xfrm>
            <a:off x="201765" y="741019"/>
            <a:ext cx="11582403" cy="2862322"/>
          </a:xfrm>
          <a:prstGeom prst="rect">
            <a:avLst/>
          </a:prstGeom>
        </p:spPr>
        <p:txBody>
          <a:bodyPr wrap="square">
            <a:spAutoFit/>
          </a:bodyPr>
          <a:lstStyle/>
          <a:p>
            <a:pPr indent="450215" algn="just">
              <a:lnSpc>
                <a:spcPct val="150000"/>
              </a:lnSpc>
              <a:spcAft>
                <a:spcPts val="0"/>
              </a:spcAft>
            </a:pPr>
            <a:r>
              <a:rPr lang="ru-RU" sz="2000" dirty="0">
                <a:solidFill>
                  <a:srgbClr val="000000"/>
                </a:solidFill>
                <a:latin typeface="Times New Roman" panose="02020603050405020304" pitchFamily="18" charset="0"/>
                <a:ea typeface="Times New Roman" panose="02020603050405020304" pitchFamily="18" charset="0"/>
              </a:rPr>
              <a:t>Удаление узла из дерева – существенно более сложный процесс, чем поиск, так как удаляемый узел может быть корневым, левым или правым. Узел может давать начало ветвям (в двоичном дереве их может быть от 0 до двух</a:t>
            </a:r>
            <a:r>
              <a:rPr lang="ru-RU" sz="2000" dirty="0" smtClean="0">
                <a:solidFill>
                  <a:srgbClr val="000000"/>
                </a:solidFill>
                <a:latin typeface="Times New Roman" panose="02020603050405020304" pitchFamily="18" charset="0"/>
                <a:ea typeface="Times New Roman" panose="02020603050405020304" pitchFamily="18" charset="0"/>
              </a:rPr>
              <a:t>).</a:t>
            </a:r>
          </a:p>
          <a:p>
            <a:pPr indent="450215" algn="just">
              <a:lnSpc>
                <a:spcPct val="150000"/>
              </a:lnSpc>
              <a:spcAft>
                <a:spcPts val="0"/>
              </a:spcAft>
            </a:pPr>
            <a:r>
              <a:rPr lang="ru-RU" sz="2000" dirty="0" smtClean="0">
                <a:solidFill>
                  <a:srgbClr val="000000"/>
                </a:solidFill>
                <a:latin typeface="Times New Roman" panose="02020603050405020304" pitchFamily="18" charset="0"/>
                <a:ea typeface="Times New Roman" panose="02020603050405020304" pitchFamily="18" charset="0"/>
              </a:rPr>
              <a:t>Наиболее простым случаем является удаление терминального узла или узла, из которого выходит только одна ветвь. </a:t>
            </a:r>
            <a:r>
              <a:rPr lang="ru-RU" sz="2000" dirty="0" smtClean="0">
                <a:latin typeface="Times New Roman" panose="02020603050405020304" pitchFamily="18" charset="0"/>
                <a:cs typeface="Times New Roman" panose="02020603050405020304" pitchFamily="18" charset="0"/>
              </a:rPr>
              <a:t>Для этого достаточно скорректировать соответствующий указатель у предшествующего узла.</a:t>
            </a:r>
            <a:endParaRPr lang="ru-RU" sz="2000" dirty="0">
              <a:latin typeface="Times New Roman" panose="02020603050405020304" pitchFamily="18" charset="0"/>
              <a:cs typeface="Times New Roman" panose="02020603050405020304" pitchFamily="18" charset="0"/>
            </a:endParaRPr>
          </a:p>
        </p:txBody>
      </p:sp>
      <p:pic>
        <p:nvPicPr>
          <p:cNvPr id="5" name="Рисунок 4" descr="http://saod.narod.ru/saod3/IMGList013-07.png"/>
          <p:cNvPicPr/>
          <p:nvPr/>
        </p:nvPicPr>
        <p:blipFill>
          <a:blip r:embed="rId2"/>
          <a:srcRect/>
          <a:stretch>
            <a:fillRect/>
          </a:stretch>
        </p:blipFill>
        <p:spPr bwMode="auto">
          <a:xfrm>
            <a:off x="3196439" y="3603341"/>
            <a:ext cx="5593053" cy="2308062"/>
          </a:xfrm>
          <a:prstGeom prst="rect">
            <a:avLst/>
          </a:prstGeom>
          <a:noFill/>
          <a:ln w="9525">
            <a:noFill/>
            <a:miter lim="800000"/>
            <a:headEnd/>
            <a:tailEnd/>
          </a:ln>
        </p:spPr>
      </p:pic>
      <p:sp>
        <p:nvSpPr>
          <p:cNvPr id="6" name="Прямоугольник 5"/>
          <p:cNvSpPr/>
          <p:nvPr/>
        </p:nvSpPr>
        <p:spPr>
          <a:xfrm>
            <a:off x="3261100" y="5957832"/>
            <a:ext cx="4962129" cy="504625"/>
          </a:xfrm>
          <a:prstGeom prst="rect">
            <a:avLst/>
          </a:prstGeom>
        </p:spPr>
        <p:txBody>
          <a:bodyPr wrap="none">
            <a:spAutoFit/>
          </a:bodyPr>
          <a:lstStyle/>
          <a:p>
            <a:pPr indent="450215" algn="ctr">
              <a:lnSpc>
                <a:spcPct val="150000"/>
              </a:lnSpc>
              <a:spcAft>
                <a:spcPts val="0"/>
              </a:spcAft>
            </a:pP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Рисунок 4.10 – Удаление узла из дерева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752940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кругленный прямоугольник 5"/>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2" name="Прямоугольник 1"/>
          <p:cNvSpPr/>
          <p:nvPr/>
        </p:nvSpPr>
        <p:spPr>
          <a:xfrm>
            <a:off x="768441" y="334499"/>
            <a:ext cx="10294513" cy="2677656"/>
          </a:xfrm>
          <a:prstGeom prst="rect">
            <a:avLst/>
          </a:prstGeom>
        </p:spPr>
        <p:txBody>
          <a:bodyPr wrap="square">
            <a:spAutoFit/>
          </a:bodyPr>
          <a:lstStyle/>
          <a:p>
            <a:r>
              <a:rPr lang="ru-RU" sz="2800" b="1" dirty="0" smtClean="0">
                <a:solidFill>
                  <a:srgbClr val="000000"/>
                </a:solidFill>
                <a:effectLst/>
                <a:latin typeface="Times New Roman" panose="02020603050405020304" pitchFamily="18" charset="0"/>
                <a:ea typeface="Times New Roman" panose="02020603050405020304" pitchFamily="18" charset="0"/>
              </a:rPr>
              <a:t>Деревья</a:t>
            </a:r>
            <a:r>
              <a:rPr lang="ru-RU" sz="2800" dirty="0" smtClean="0">
                <a:solidFill>
                  <a:srgbClr val="000000"/>
                </a:solidFill>
                <a:effectLst/>
                <a:latin typeface="Times New Roman" panose="02020603050405020304" pitchFamily="18" charset="0"/>
                <a:ea typeface="Times New Roman" panose="02020603050405020304" pitchFamily="18" charset="0"/>
              </a:rPr>
              <a:t> или, в более широком смысле, </a:t>
            </a:r>
            <a:r>
              <a:rPr lang="ru-RU" sz="2800" b="1" dirty="0" smtClean="0">
                <a:solidFill>
                  <a:srgbClr val="000000"/>
                </a:solidFill>
                <a:effectLst/>
                <a:latin typeface="Times New Roman" panose="02020603050405020304" pitchFamily="18" charset="0"/>
                <a:ea typeface="Times New Roman" panose="02020603050405020304" pitchFamily="18" charset="0"/>
              </a:rPr>
              <a:t>древовидные структуры данных</a:t>
            </a:r>
            <a:r>
              <a:rPr lang="ru-RU" sz="2800" dirty="0" smtClean="0">
                <a:solidFill>
                  <a:srgbClr val="000000"/>
                </a:solidFill>
                <a:effectLst/>
                <a:latin typeface="Times New Roman" panose="02020603050405020304" pitchFamily="18" charset="0"/>
                <a:ea typeface="Times New Roman" panose="02020603050405020304" pitchFamily="18" charset="0"/>
              </a:rPr>
              <a:t>, представляют собой динамические связные структуры, отличающиеся от списков тем, что система связей не носит линейного характера, а образует </a:t>
            </a:r>
            <a:r>
              <a:rPr lang="ru-RU" sz="2800" b="1" dirty="0" smtClean="0">
                <a:solidFill>
                  <a:srgbClr val="000000"/>
                </a:solidFill>
                <a:effectLst/>
                <a:latin typeface="Times New Roman" panose="02020603050405020304" pitchFamily="18" charset="0"/>
                <a:ea typeface="Times New Roman" panose="02020603050405020304" pitchFamily="18" charset="0"/>
              </a:rPr>
              <a:t>ветви</a:t>
            </a:r>
            <a:r>
              <a:rPr lang="ru-RU" sz="2800" dirty="0" smtClean="0">
                <a:solidFill>
                  <a:srgbClr val="000000"/>
                </a:solidFill>
                <a:effectLst/>
                <a:latin typeface="Times New Roman" panose="02020603050405020304" pitchFamily="18" charset="0"/>
                <a:ea typeface="Times New Roman" panose="02020603050405020304" pitchFamily="18" charset="0"/>
              </a:rPr>
              <a:t>, подобно природному дереву</a:t>
            </a:r>
          </a:p>
          <a:p>
            <a:r>
              <a:rPr lang="ru-RU" sz="2800" dirty="0" smtClean="0">
                <a:solidFill>
                  <a:srgbClr val="000000"/>
                </a:solidFill>
                <a:effectLst/>
                <a:latin typeface="Times New Roman" panose="02020603050405020304" pitchFamily="18" charset="0"/>
                <a:ea typeface="Times New Roman" panose="02020603050405020304" pitchFamily="18" charset="0"/>
              </a:rPr>
              <a:t> </a:t>
            </a:r>
            <a:endParaRPr lang="ru-RU" sz="2800" dirty="0"/>
          </a:p>
        </p:txBody>
      </p:sp>
      <p:sp>
        <p:nvSpPr>
          <p:cNvPr id="3" name="Прямоугольник 2"/>
          <p:cNvSpPr/>
          <p:nvPr/>
        </p:nvSpPr>
        <p:spPr>
          <a:xfrm>
            <a:off x="884350" y="2512125"/>
            <a:ext cx="10178604" cy="2677656"/>
          </a:xfrm>
          <a:prstGeom prst="rect">
            <a:avLst/>
          </a:prstGeom>
        </p:spPr>
        <p:txBody>
          <a:bodyPr wrap="square">
            <a:spAutoFit/>
          </a:bodyPr>
          <a:lstStyle/>
          <a:p>
            <a:r>
              <a:rPr lang="ru-RU" sz="2800" dirty="0" smtClean="0">
                <a:solidFill>
                  <a:srgbClr val="000000"/>
                </a:solidFill>
                <a:effectLst/>
                <a:latin typeface="Times New Roman" panose="02020603050405020304" pitchFamily="18" charset="0"/>
                <a:ea typeface="Times New Roman" panose="02020603050405020304" pitchFamily="18" charset="0"/>
              </a:rPr>
              <a:t>Эти структуры данных в общем случае можно разделить на две группы, которые отличаются друг от друга способом построения и (как следствие) реализацией процедур обработки – собственно </a:t>
            </a:r>
            <a:r>
              <a:rPr lang="ru-RU" sz="2800" b="1" dirty="0" smtClean="0">
                <a:solidFill>
                  <a:srgbClr val="000000"/>
                </a:solidFill>
                <a:effectLst/>
                <a:latin typeface="Times New Roman" panose="02020603050405020304" pitchFamily="18" charset="0"/>
                <a:ea typeface="Times New Roman" panose="02020603050405020304" pitchFamily="18" charset="0"/>
              </a:rPr>
              <a:t>деревья</a:t>
            </a:r>
            <a:r>
              <a:rPr lang="ru-RU" sz="2800" dirty="0" smtClean="0">
                <a:solidFill>
                  <a:srgbClr val="000000"/>
                </a:solidFill>
                <a:effectLst/>
                <a:latin typeface="Times New Roman" panose="02020603050405020304" pitchFamily="18" charset="0"/>
                <a:ea typeface="Times New Roman" panose="02020603050405020304" pitchFamily="18" charset="0"/>
              </a:rPr>
              <a:t> и </a:t>
            </a:r>
            <a:r>
              <a:rPr lang="ru-RU" sz="2800" b="1" dirty="0" smtClean="0">
                <a:solidFill>
                  <a:srgbClr val="000000"/>
                </a:solidFill>
                <a:effectLst/>
                <a:latin typeface="Times New Roman" panose="02020603050405020304" pitchFamily="18" charset="0"/>
                <a:ea typeface="Times New Roman" panose="02020603050405020304" pitchFamily="18" charset="0"/>
              </a:rPr>
              <a:t>пирамиды</a:t>
            </a:r>
            <a:r>
              <a:rPr lang="ru-RU" sz="2800" dirty="0" smtClean="0">
                <a:solidFill>
                  <a:srgbClr val="000000"/>
                </a:solidFill>
                <a:effectLst/>
                <a:latin typeface="Times New Roman" panose="02020603050405020304" pitchFamily="18" charset="0"/>
                <a:ea typeface="Times New Roman" panose="02020603050405020304" pitchFamily="18" charset="0"/>
              </a:rPr>
              <a:t> (или "</a:t>
            </a:r>
            <a:r>
              <a:rPr lang="ru-RU" sz="2800" b="1" dirty="0" smtClean="0">
                <a:solidFill>
                  <a:srgbClr val="000000"/>
                </a:solidFill>
                <a:effectLst/>
                <a:latin typeface="Times New Roman" panose="02020603050405020304" pitchFamily="18" charset="0"/>
                <a:ea typeface="Times New Roman" panose="02020603050405020304" pitchFamily="18" charset="0"/>
              </a:rPr>
              <a:t>кучи</a:t>
            </a:r>
            <a:r>
              <a:rPr lang="ru-RU" sz="2800" dirty="0" smtClean="0">
                <a:solidFill>
                  <a:srgbClr val="000000"/>
                </a:solidFill>
                <a:effectLst/>
                <a:latin typeface="Times New Roman" panose="02020603050405020304" pitchFamily="18" charset="0"/>
                <a:ea typeface="Times New Roman" panose="02020603050405020304" pitchFamily="18" charset="0"/>
              </a:rPr>
              <a:t>"). Но у обеих этих групп сохраняется общий древовидный характер и часто их объединяют под общим коротким названием "</a:t>
            </a:r>
            <a:r>
              <a:rPr lang="ru-RU" sz="2800" b="1" dirty="0" smtClean="0">
                <a:solidFill>
                  <a:srgbClr val="000000"/>
                </a:solidFill>
                <a:effectLst/>
                <a:latin typeface="Times New Roman" panose="02020603050405020304" pitchFamily="18" charset="0"/>
                <a:ea typeface="Times New Roman" panose="02020603050405020304" pitchFamily="18" charset="0"/>
              </a:rPr>
              <a:t>деревья</a:t>
            </a:r>
            <a:r>
              <a:rPr lang="ru-RU" sz="2800" dirty="0" smtClean="0">
                <a:solidFill>
                  <a:srgbClr val="000000"/>
                </a:solidFill>
                <a:effectLst/>
                <a:latin typeface="Times New Roman" panose="02020603050405020304" pitchFamily="18" charset="0"/>
                <a:ea typeface="Times New Roman" panose="02020603050405020304" pitchFamily="18" charset="0"/>
              </a:rPr>
              <a:t>". </a:t>
            </a:r>
            <a:endParaRPr lang="ru-RU" sz="2800" dirty="0"/>
          </a:p>
        </p:txBody>
      </p:sp>
      <p:sp>
        <p:nvSpPr>
          <p:cNvPr id="4" name="Прямоугольник 3"/>
          <p:cNvSpPr/>
          <p:nvPr/>
        </p:nvSpPr>
        <p:spPr>
          <a:xfrm>
            <a:off x="884350" y="5129755"/>
            <a:ext cx="10294513" cy="1384995"/>
          </a:xfrm>
          <a:prstGeom prst="rect">
            <a:avLst/>
          </a:prstGeom>
        </p:spPr>
        <p:txBody>
          <a:bodyPr wrap="square">
            <a:spAutoFit/>
          </a:bodyPr>
          <a:lstStyle/>
          <a:p>
            <a:r>
              <a:rPr lang="ru-RU" sz="2800" dirty="0" smtClean="0">
                <a:solidFill>
                  <a:srgbClr val="000000"/>
                </a:solidFill>
                <a:effectLst/>
                <a:latin typeface="Times New Roman" panose="02020603050405020304" pitchFamily="18" charset="0"/>
                <a:ea typeface="Times New Roman" panose="02020603050405020304" pitchFamily="18" charset="0"/>
              </a:rPr>
              <a:t>Обычно предполагается, что дерево – это </a:t>
            </a:r>
            <a:r>
              <a:rPr lang="ru-RU" sz="2800" b="1" dirty="0" smtClean="0">
                <a:solidFill>
                  <a:srgbClr val="000000"/>
                </a:solidFill>
                <a:effectLst/>
                <a:latin typeface="Times New Roman" panose="02020603050405020304" pitchFamily="18" charset="0"/>
                <a:ea typeface="Times New Roman" panose="02020603050405020304" pitchFamily="18" charset="0"/>
              </a:rPr>
              <a:t>неориентированная</a:t>
            </a:r>
            <a:r>
              <a:rPr lang="ru-RU" sz="2800" dirty="0" smtClean="0">
                <a:solidFill>
                  <a:srgbClr val="000000"/>
                </a:solidFill>
                <a:effectLst/>
                <a:latin typeface="Times New Roman" panose="02020603050405020304" pitchFamily="18" charset="0"/>
                <a:ea typeface="Times New Roman" panose="02020603050405020304" pitchFamily="18" charset="0"/>
              </a:rPr>
              <a:t> структура данных, но при реализации связей, аналогичной спискам, направление (т.е. ориентация) задаётся автоматически. </a:t>
            </a:r>
            <a:endParaRPr lang="ru-RU" sz="2800" dirty="0"/>
          </a:p>
        </p:txBody>
      </p:sp>
    </p:spTree>
    <p:extLst>
      <p:ext uri="{BB962C8B-B14F-4D97-AF65-F5344CB8AC3E}">
        <p14:creationId xmlns:p14="http://schemas.microsoft.com/office/powerpoint/2010/main" val="16680459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201768" y="250836"/>
            <a:ext cx="11466492" cy="5632311"/>
          </a:xfrm>
          <a:prstGeom prst="rect">
            <a:avLst/>
          </a:prstGeom>
        </p:spPr>
        <p:txBody>
          <a:bodyPr wrap="square">
            <a:spAutoFit/>
          </a:bodyPr>
          <a:lstStyle/>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Наиболее трудный случай – удаление корневого узла поддерева (или всего дерева) с двумя ветвями, поскольку приходится корректировать несколько указателей. Нужно найти подходящий узел, который можно было бы вставить на место удаляемого, причем этот подходящий узел должен просто перемещаться. Такой узел всегда существует. Это либо самый левый узел правой ветви, либо самый правый узел левой ветви</a:t>
            </a:r>
            <a:r>
              <a:rPr lang="ru-RU" sz="2400" dirty="0" smtClean="0">
                <a:solidFill>
                  <a:srgbClr val="000000"/>
                </a:solidFill>
                <a:latin typeface="Times New Roman" panose="02020603050405020304" pitchFamily="18" charset="0"/>
                <a:ea typeface="Times New Roman" panose="02020603050405020304" pitchFamily="18" charset="0"/>
              </a:rPr>
              <a:t>.</a:t>
            </a:r>
            <a:endParaRPr lang="ru-RU"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Если это самый правый узел левой ветви, то для достижения этого узла нужно перейти в следующий от удаляемого узел по левой ветви, а затем переходить в очередные узлы только по правой ветви до тех пор, пока очередной правый указатель не будет равен </a:t>
            </a:r>
            <a:r>
              <a:rPr lang="ru-RU" sz="2400" b="1" dirty="0" err="1" smtClean="0">
                <a:solidFill>
                  <a:srgbClr val="000000"/>
                </a:solidFill>
                <a:latin typeface="Times New Roman" panose="02020603050405020304" pitchFamily="18" charset="0"/>
                <a:ea typeface="Times New Roman" panose="02020603050405020304" pitchFamily="18" charset="0"/>
              </a:rPr>
              <a:t>nil</a:t>
            </a:r>
            <a:r>
              <a:rPr lang="ru-RU" sz="2400" dirty="0" smtClean="0">
                <a:solidFill>
                  <a:srgbClr val="000000"/>
                </a:solidFill>
                <a:latin typeface="Times New Roman" panose="02020603050405020304" pitchFamily="18" charset="0"/>
                <a:ea typeface="Times New Roman" panose="02020603050405020304" pitchFamily="18" charset="0"/>
              </a:rPr>
              <a:t>.</a:t>
            </a:r>
            <a:r>
              <a:rPr lang="ru-RU" dirty="0" smtClean="0">
                <a:latin typeface="Calibri" panose="020F0502020204030204" pitchFamily="34" charset="0"/>
                <a:ea typeface="Times New Roman" panose="02020603050405020304" pitchFamily="18" charset="0"/>
                <a:cs typeface="Times New Roman" panose="02020603050405020304" pitchFamily="18" charset="0"/>
              </a:rPr>
              <a:t>  </a:t>
            </a:r>
            <a:r>
              <a:rPr lang="ru-RU" sz="2400" dirty="0" smtClean="0">
                <a:solidFill>
                  <a:srgbClr val="000000"/>
                </a:solidFill>
                <a:latin typeface="Times New Roman" panose="02020603050405020304" pitchFamily="18" charset="0"/>
                <a:ea typeface="Times New Roman" panose="02020603050405020304" pitchFamily="18" charset="0"/>
              </a:rPr>
              <a:t>Такой </a:t>
            </a:r>
            <a:r>
              <a:rPr lang="ru-RU" sz="2400" dirty="0">
                <a:solidFill>
                  <a:srgbClr val="000000"/>
                </a:solidFill>
                <a:latin typeface="Times New Roman" panose="02020603050405020304" pitchFamily="18" charset="0"/>
                <a:ea typeface="Times New Roman" panose="02020603050405020304" pitchFamily="18" charset="0"/>
              </a:rPr>
              <a:t>узел может иметь не более одной ветви.</a:t>
            </a:r>
            <a:endParaRPr lang="ru-RU"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561611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pic>
        <p:nvPicPr>
          <p:cNvPr id="2" name="Рисунок 1"/>
          <p:cNvPicPr>
            <a:picLocks noChangeAspect="1"/>
          </p:cNvPicPr>
          <p:nvPr/>
        </p:nvPicPr>
        <p:blipFill>
          <a:blip r:embed="rId2"/>
          <a:stretch>
            <a:fillRect/>
          </a:stretch>
        </p:blipFill>
        <p:spPr>
          <a:xfrm>
            <a:off x="972824" y="2571844"/>
            <a:ext cx="9261545" cy="3906230"/>
          </a:xfrm>
          <a:prstGeom prst="rect">
            <a:avLst/>
          </a:prstGeom>
        </p:spPr>
      </p:pic>
      <p:sp>
        <p:nvSpPr>
          <p:cNvPr id="3" name="Прямоугольник 2"/>
          <p:cNvSpPr/>
          <p:nvPr/>
        </p:nvSpPr>
        <p:spPr>
          <a:xfrm>
            <a:off x="635355" y="263520"/>
            <a:ext cx="10882648" cy="2308324"/>
          </a:xfrm>
          <a:prstGeom prst="rect">
            <a:avLst/>
          </a:prstGeom>
        </p:spPr>
        <p:txBody>
          <a:bodyPr wrap="square">
            <a:spAutoFit/>
          </a:bodyPr>
          <a:lstStyle/>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Процедура удаления узла должна различать три случая:</a:t>
            </a:r>
            <a:endParaRPr lang="ru-RU" sz="2000"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 узла с данным ключом в дереве нет;</a:t>
            </a:r>
            <a:endParaRPr lang="ru-RU" sz="2000"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 узел с заданным ключом имеет не более одной ветви;</a:t>
            </a:r>
            <a:endParaRPr lang="ru-RU" sz="2000"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 узел с заданным ключом имеет две ветви.</a:t>
            </a:r>
            <a:endParaRPr lang="ru-RU"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362179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4" name="Прямоугольник 3"/>
          <p:cNvSpPr/>
          <p:nvPr/>
        </p:nvSpPr>
        <p:spPr>
          <a:xfrm>
            <a:off x="768440" y="285155"/>
            <a:ext cx="6096000" cy="1938992"/>
          </a:xfrm>
          <a:prstGeom prst="rect">
            <a:avLst/>
          </a:prstGeom>
        </p:spPr>
        <p:txBody>
          <a:bodyPr>
            <a:spAutoFit/>
          </a:bodyPr>
          <a:lstStyle/>
          <a:p>
            <a:r>
              <a:rPr lang="en-US" sz="2000" dirty="0" err="1">
                <a:solidFill>
                  <a:srgbClr val="0000FF"/>
                </a:solidFill>
              </a:rPr>
              <a:t>int</a:t>
            </a:r>
            <a:r>
              <a:rPr lang="en-US" sz="2000" dirty="0">
                <a:solidFill>
                  <a:prstClr val="black"/>
                </a:solidFill>
              </a:rPr>
              <a:t> rightmost(node *root)</a:t>
            </a:r>
          </a:p>
          <a:p>
            <a:r>
              <a:rPr lang="ru-RU" sz="2000" dirty="0">
                <a:solidFill>
                  <a:prstClr val="black"/>
                </a:solidFill>
              </a:rPr>
              <a:t>{</a:t>
            </a:r>
          </a:p>
          <a:p>
            <a:r>
              <a:rPr lang="en-US" sz="2000" dirty="0">
                <a:solidFill>
                  <a:prstClr val="black"/>
                </a:solidFill>
              </a:rPr>
              <a:t>	</a:t>
            </a:r>
            <a:r>
              <a:rPr lang="en-US" sz="2000" dirty="0">
                <a:solidFill>
                  <a:srgbClr val="0000FF"/>
                </a:solidFill>
              </a:rPr>
              <a:t>while</a:t>
            </a:r>
            <a:r>
              <a:rPr lang="en-US" sz="2000" dirty="0">
                <a:solidFill>
                  <a:prstClr val="black"/>
                </a:solidFill>
              </a:rPr>
              <a:t> (root-&gt;right!=NULL)</a:t>
            </a:r>
          </a:p>
          <a:p>
            <a:r>
              <a:rPr lang="en-US" sz="2000" dirty="0">
                <a:solidFill>
                  <a:prstClr val="black"/>
                </a:solidFill>
              </a:rPr>
              <a:t>		root=root-&gt;right;</a:t>
            </a:r>
          </a:p>
          <a:p>
            <a:r>
              <a:rPr lang="en-US" sz="2000" dirty="0">
                <a:solidFill>
                  <a:prstClr val="black"/>
                </a:solidFill>
              </a:rPr>
              <a:t>	</a:t>
            </a:r>
            <a:r>
              <a:rPr lang="en-US" sz="2000" dirty="0">
                <a:solidFill>
                  <a:srgbClr val="0000FF"/>
                </a:solidFill>
              </a:rPr>
              <a:t>return</a:t>
            </a:r>
            <a:r>
              <a:rPr lang="en-US" sz="2000" dirty="0">
                <a:solidFill>
                  <a:prstClr val="black"/>
                </a:solidFill>
              </a:rPr>
              <a:t> root-&gt;key;</a:t>
            </a:r>
          </a:p>
          <a:p>
            <a:r>
              <a:rPr lang="ru-RU" sz="2000" dirty="0">
                <a:solidFill>
                  <a:prstClr val="black"/>
                </a:solidFill>
              </a:rPr>
              <a:t>}</a:t>
            </a:r>
            <a:endParaRPr lang="ru-RU" sz="2000" dirty="0"/>
          </a:p>
        </p:txBody>
      </p:sp>
      <p:sp>
        <p:nvSpPr>
          <p:cNvPr id="5" name="TextBox 4"/>
          <p:cNvSpPr txBox="1"/>
          <p:nvPr/>
        </p:nvSpPr>
        <p:spPr>
          <a:xfrm>
            <a:off x="5525035" y="285155"/>
            <a:ext cx="5740674" cy="400110"/>
          </a:xfrm>
          <a:prstGeom prst="rect">
            <a:avLst/>
          </a:prstGeom>
          <a:noFill/>
        </p:spPr>
        <p:txBody>
          <a:bodyPr wrap="none" rtlCol="0">
            <a:spAutoFit/>
          </a:bodyPr>
          <a:lstStyle/>
          <a:p>
            <a:r>
              <a:rPr lang="ru-RU" sz="2000" dirty="0" smtClean="0"/>
              <a:t>//функция поиска крайнего правого элемента</a:t>
            </a:r>
            <a:endParaRPr lang="ru-RU" sz="2000" dirty="0"/>
          </a:p>
        </p:txBody>
      </p:sp>
      <p:sp>
        <p:nvSpPr>
          <p:cNvPr id="6" name="Прямоугольник 5"/>
          <p:cNvSpPr/>
          <p:nvPr/>
        </p:nvSpPr>
        <p:spPr>
          <a:xfrm>
            <a:off x="691165" y="2397682"/>
            <a:ext cx="6096000" cy="4247317"/>
          </a:xfrm>
          <a:prstGeom prst="rect">
            <a:avLst/>
          </a:prstGeom>
        </p:spPr>
        <p:txBody>
          <a:bodyPr>
            <a:spAutoFit/>
          </a:bodyPr>
          <a:lstStyle/>
          <a:p>
            <a:r>
              <a:rPr lang="nl-NL" dirty="0"/>
              <a:t>node* del_tree(node *root, </a:t>
            </a:r>
            <a:r>
              <a:rPr lang="nl-NL" dirty="0">
                <a:solidFill>
                  <a:srgbClr val="0000FF"/>
                </a:solidFill>
              </a:rPr>
              <a:t>int</a:t>
            </a:r>
            <a:r>
              <a:rPr lang="nl-NL" dirty="0">
                <a:solidFill>
                  <a:prstClr val="black"/>
                </a:solidFill>
              </a:rPr>
              <a:t> val)</a:t>
            </a:r>
          </a:p>
          <a:p>
            <a:r>
              <a:rPr lang="ru-RU" dirty="0">
                <a:solidFill>
                  <a:prstClr val="black"/>
                </a:solidFill>
              </a:rPr>
              <a:t>{</a:t>
            </a:r>
          </a:p>
          <a:p>
            <a:r>
              <a:rPr lang="en-US" dirty="0">
                <a:solidFill>
                  <a:prstClr val="black"/>
                </a:solidFill>
              </a:rPr>
              <a:t>	</a:t>
            </a:r>
            <a:r>
              <a:rPr lang="en-US" dirty="0">
                <a:solidFill>
                  <a:srgbClr val="0000FF"/>
                </a:solidFill>
              </a:rPr>
              <a:t>if</a:t>
            </a:r>
            <a:r>
              <a:rPr lang="en-US" dirty="0">
                <a:solidFill>
                  <a:prstClr val="black"/>
                </a:solidFill>
              </a:rPr>
              <a:t>(NULL==root) </a:t>
            </a:r>
            <a:r>
              <a:rPr lang="en-US" dirty="0">
                <a:solidFill>
                  <a:srgbClr val="0000FF"/>
                </a:solidFill>
              </a:rPr>
              <a:t>return</a:t>
            </a:r>
            <a:r>
              <a:rPr lang="en-US" dirty="0">
                <a:solidFill>
                  <a:prstClr val="black"/>
                </a:solidFill>
              </a:rPr>
              <a:t> NULL;</a:t>
            </a:r>
          </a:p>
          <a:p>
            <a:r>
              <a:rPr lang="en-US" dirty="0">
                <a:solidFill>
                  <a:prstClr val="black"/>
                </a:solidFill>
              </a:rPr>
              <a:t>	</a:t>
            </a:r>
            <a:r>
              <a:rPr lang="en-US" dirty="0">
                <a:solidFill>
                  <a:srgbClr val="0000FF"/>
                </a:solidFill>
              </a:rPr>
              <a:t>if</a:t>
            </a:r>
            <a:r>
              <a:rPr lang="en-US" dirty="0">
                <a:solidFill>
                  <a:prstClr val="black"/>
                </a:solidFill>
              </a:rPr>
              <a:t>(root-&gt;key== </a:t>
            </a:r>
            <a:r>
              <a:rPr lang="en-US" dirty="0" err="1">
                <a:solidFill>
                  <a:prstClr val="black"/>
                </a:solidFill>
              </a:rPr>
              <a:t>val</a:t>
            </a:r>
            <a:r>
              <a:rPr lang="en-US" dirty="0">
                <a:solidFill>
                  <a:prstClr val="black"/>
                </a:solidFill>
              </a:rPr>
              <a:t>){</a:t>
            </a:r>
          </a:p>
          <a:p>
            <a:r>
              <a:rPr lang="en-US" dirty="0">
                <a:solidFill>
                  <a:prstClr val="black"/>
                </a:solidFill>
              </a:rPr>
              <a:t>		</a:t>
            </a:r>
            <a:r>
              <a:rPr lang="en-US" dirty="0">
                <a:solidFill>
                  <a:srgbClr val="0000FF"/>
                </a:solidFill>
              </a:rPr>
              <a:t>if</a:t>
            </a:r>
            <a:r>
              <a:rPr lang="en-US" dirty="0">
                <a:solidFill>
                  <a:prstClr val="black"/>
                </a:solidFill>
              </a:rPr>
              <a:t>(NULL==root-&gt;left&amp;&amp; NULL==root-&gt;right){</a:t>
            </a:r>
          </a:p>
          <a:p>
            <a:r>
              <a:rPr lang="en-US" dirty="0">
                <a:solidFill>
                  <a:prstClr val="black"/>
                </a:solidFill>
              </a:rPr>
              <a:t>			free(root);</a:t>
            </a:r>
          </a:p>
          <a:p>
            <a:r>
              <a:rPr lang="en-US" dirty="0">
                <a:solidFill>
                  <a:prstClr val="black"/>
                </a:solidFill>
              </a:rPr>
              <a:t>			</a:t>
            </a:r>
            <a:r>
              <a:rPr lang="en-US" dirty="0">
                <a:solidFill>
                  <a:srgbClr val="0000FF"/>
                </a:solidFill>
              </a:rPr>
              <a:t>return</a:t>
            </a:r>
            <a:r>
              <a:rPr lang="en-US" dirty="0">
                <a:solidFill>
                  <a:prstClr val="black"/>
                </a:solidFill>
              </a:rPr>
              <a:t> NULL;</a:t>
            </a:r>
          </a:p>
          <a:p>
            <a:r>
              <a:rPr lang="ru-RU" dirty="0">
                <a:solidFill>
                  <a:prstClr val="black"/>
                </a:solidFill>
              </a:rPr>
              <a:t>		}</a:t>
            </a:r>
          </a:p>
          <a:p>
            <a:r>
              <a:rPr lang="en-US" dirty="0">
                <a:solidFill>
                  <a:prstClr val="black"/>
                </a:solidFill>
              </a:rPr>
              <a:t>		</a:t>
            </a:r>
            <a:r>
              <a:rPr lang="en-US" dirty="0">
                <a:solidFill>
                  <a:srgbClr val="0000FF"/>
                </a:solidFill>
              </a:rPr>
              <a:t>if</a:t>
            </a:r>
            <a:r>
              <a:rPr lang="en-US" dirty="0">
                <a:solidFill>
                  <a:prstClr val="black"/>
                </a:solidFill>
              </a:rPr>
              <a:t> (NULL== root-&gt;right&amp;&amp;root-&gt;left != NULL){</a:t>
            </a:r>
          </a:p>
          <a:p>
            <a:r>
              <a:rPr lang="en-US" dirty="0">
                <a:solidFill>
                  <a:prstClr val="black"/>
                </a:solidFill>
              </a:rPr>
              <a:t>			node *temp= root-&gt;left;</a:t>
            </a:r>
          </a:p>
          <a:p>
            <a:r>
              <a:rPr lang="en-US" dirty="0">
                <a:solidFill>
                  <a:prstClr val="black"/>
                </a:solidFill>
              </a:rPr>
              <a:t>			free(root);</a:t>
            </a:r>
          </a:p>
          <a:p>
            <a:r>
              <a:rPr lang="en-US" dirty="0">
                <a:solidFill>
                  <a:prstClr val="black"/>
                </a:solidFill>
              </a:rPr>
              <a:t>			</a:t>
            </a:r>
            <a:r>
              <a:rPr lang="en-US" dirty="0">
                <a:solidFill>
                  <a:srgbClr val="0000FF"/>
                </a:solidFill>
              </a:rPr>
              <a:t>return</a:t>
            </a:r>
            <a:r>
              <a:rPr lang="en-US" dirty="0">
                <a:solidFill>
                  <a:prstClr val="black"/>
                </a:solidFill>
              </a:rPr>
              <a:t> temp;</a:t>
            </a:r>
          </a:p>
          <a:p>
            <a:r>
              <a:rPr lang="ru-RU" dirty="0">
                <a:solidFill>
                  <a:prstClr val="black"/>
                </a:solidFill>
              </a:rPr>
              <a:t>		}</a:t>
            </a:r>
            <a:endParaRPr lang="ru-RU" dirty="0"/>
          </a:p>
        </p:txBody>
      </p:sp>
    </p:spTree>
    <p:extLst>
      <p:ext uri="{BB962C8B-B14F-4D97-AF65-F5344CB8AC3E}">
        <p14:creationId xmlns:p14="http://schemas.microsoft.com/office/powerpoint/2010/main" val="13003467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2397614" y="435436"/>
            <a:ext cx="7358130" cy="5940088"/>
          </a:xfrm>
          <a:prstGeom prst="rect">
            <a:avLst/>
          </a:prstGeom>
        </p:spPr>
        <p:txBody>
          <a:bodyPr wrap="square">
            <a:spAutoFit/>
          </a:bodyPr>
          <a:lstStyle/>
          <a:p>
            <a:r>
              <a:rPr lang="en-US" sz="2000" dirty="0">
                <a:solidFill>
                  <a:srgbClr val="0000FF"/>
                </a:solidFill>
              </a:rPr>
              <a:t>if</a:t>
            </a:r>
            <a:r>
              <a:rPr lang="en-US" sz="2000" dirty="0">
                <a:solidFill>
                  <a:prstClr val="black"/>
                </a:solidFill>
              </a:rPr>
              <a:t> (NULL == root-&gt;</a:t>
            </a:r>
            <a:r>
              <a:rPr lang="en-US" sz="2000" dirty="0" smtClean="0">
                <a:solidFill>
                  <a:prstClr val="black"/>
                </a:solidFill>
              </a:rPr>
              <a:t>left</a:t>
            </a:r>
            <a:r>
              <a:rPr lang="ru-RU" sz="2000" dirty="0" smtClean="0">
                <a:solidFill>
                  <a:prstClr val="black"/>
                </a:solidFill>
              </a:rPr>
              <a:t> </a:t>
            </a:r>
            <a:r>
              <a:rPr lang="en-US" sz="2000" dirty="0" smtClean="0">
                <a:solidFill>
                  <a:prstClr val="black"/>
                </a:solidFill>
              </a:rPr>
              <a:t>&amp;&amp; </a:t>
            </a:r>
            <a:r>
              <a:rPr lang="en-US" sz="2000" dirty="0">
                <a:solidFill>
                  <a:prstClr val="black"/>
                </a:solidFill>
              </a:rPr>
              <a:t>root-&gt;right!=NULL) {</a:t>
            </a:r>
          </a:p>
          <a:p>
            <a:r>
              <a:rPr lang="en-US" sz="2000" dirty="0">
                <a:solidFill>
                  <a:prstClr val="black"/>
                </a:solidFill>
              </a:rPr>
              <a:t>			node *temp= root-&gt;right;</a:t>
            </a:r>
          </a:p>
          <a:p>
            <a:r>
              <a:rPr lang="en-US" sz="2000" dirty="0">
                <a:solidFill>
                  <a:prstClr val="black"/>
                </a:solidFill>
              </a:rPr>
              <a:t>			free(root);</a:t>
            </a:r>
          </a:p>
          <a:p>
            <a:r>
              <a:rPr lang="en-US" sz="2000" dirty="0">
                <a:solidFill>
                  <a:prstClr val="black"/>
                </a:solidFill>
              </a:rPr>
              <a:t>			</a:t>
            </a:r>
            <a:r>
              <a:rPr lang="en-US" sz="2000" dirty="0">
                <a:solidFill>
                  <a:srgbClr val="0000FF"/>
                </a:solidFill>
              </a:rPr>
              <a:t>return</a:t>
            </a:r>
            <a:r>
              <a:rPr lang="en-US" sz="2000" dirty="0">
                <a:solidFill>
                  <a:prstClr val="black"/>
                </a:solidFill>
              </a:rPr>
              <a:t> temp;</a:t>
            </a:r>
          </a:p>
          <a:p>
            <a:r>
              <a:rPr lang="ru-RU" sz="2000" dirty="0">
                <a:solidFill>
                  <a:prstClr val="black"/>
                </a:solidFill>
              </a:rPr>
              <a:t>		}</a:t>
            </a:r>
          </a:p>
          <a:p>
            <a:r>
              <a:rPr lang="en-US" sz="2000" dirty="0">
                <a:solidFill>
                  <a:prstClr val="black"/>
                </a:solidFill>
              </a:rPr>
              <a:t>		root-&gt;key= rightmost(root-&gt;left);</a:t>
            </a:r>
          </a:p>
          <a:p>
            <a:r>
              <a:rPr lang="en-US" sz="2000" dirty="0">
                <a:solidFill>
                  <a:prstClr val="black"/>
                </a:solidFill>
              </a:rPr>
              <a:t>	    root-&gt;left=</a:t>
            </a:r>
            <a:r>
              <a:rPr lang="en-US" sz="2000" dirty="0" err="1">
                <a:solidFill>
                  <a:prstClr val="black"/>
                </a:solidFill>
              </a:rPr>
              <a:t>del_tree</a:t>
            </a:r>
            <a:r>
              <a:rPr lang="en-US" sz="2000" dirty="0">
                <a:solidFill>
                  <a:prstClr val="black"/>
                </a:solidFill>
              </a:rPr>
              <a:t>(root-&gt;left, root-&gt;key);</a:t>
            </a:r>
          </a:p>
          <a:p>
            <a:r>
              <a:rPr lang="en-US" sz="2000" dirty="0">
                <a:solidFill>
                  <a:prstClr val="black"/>
                </a:solidFill>
              </a:rPr>
              <a:t>		</a:t>
            </a:r>
            <a:r>
              <a:rPr lang="en-US" sz="2000" dirty="0">
                <a:solidFill>
                  <a:srgbClr val="0000FF"/>
                </a:solidFill>
              </a:rPr>
              <a:t>return</a:t>
            </a:r>
            <a:r>
              <a:rPr lang="en-US" sz="2000" dirty="0">
                <a:solidFill>
                  <a:prstClr val="black"/>
                </a:solidFill>
              </a:rPr>
              <a:t> root;</a:t>
            </a:r>
          </a:p>
          <a:p>
            <a:r>
              <a:rPr lang="ru-RU" sz="2000" dirty="0">
                <a:solidFill>
                  <a:prstClr val="black"/>
                </a:solidFill>
              </a:rPr>
              <a:t>	}</a:t>
            </a:r>
          </a:p>
          <a:p>
            <a:r>
              <a:rPr lang="en-US" sz="2000" dirty="0">
                <a:solidFill>
                  <a:prstClr val="black"/>
                </a:solidFill>
              </a:rPr>
              <a:t>	</a:t>
            </a:r>
            <a:r>
              <a:rPr lang="en-US" sz="2000" dirty="0">
                <a:solidFill>
                  <a:srgbClr val="0000FF"/>
                </a:solidFill>
              </a:rPr>
              <a:t>if</a:t>
            </a:r>
            <a:r>
              <a:rPr lang="en-US" sz="2000" dirty="0">
                <a:solidFill>
                  <a:prstClr val="black"/>
                </a:solidFill>
              </a:rPr>
              <a:t> (</a:t>
            </a:r>
            <a:r>
              <a:rPr lang="en-US" sz="2000" dirty="0" err="1">
                <a:solidFill>
                  <a:prstClr val="black"/>
                </a:solidFill>
              </a:rPr>
              <a:t>val</a:t>
            </a:r>
            <a:r>
              <a:rPr lang="en-US" sz="2000" dirty="0">
                <a:solidFill>
                  <a:prstClr val="black"/>
                </a:solidFill>
              </a:rPr>
              <a:t>&lt; root-&gt;key){</a:t>
            </a:r>
          </a:p>
          <a:p>
            <a:r>
              <a:rPr lang="en-US" sz="2000" dirty="0">
                <a:solidFill>
                  <a:prstClr val="black"/>
                </a:solidFill>
              </a:rPr>
              <a:t>		root-&gt;left=</a:t>
            </a:r>
            <a:r>
              <a:rPr lang="en-US" sz="2000" dirty="0" err="1">
                <a:solidFill>
                  <a:prstClr val="black"/>
                </a:solidFill>
              </a:rPr>
              <a:t>del_tree</a:t>
            </a:r>
            <a:r>
              <a:rPr lang="en-US" sz="2000" dirty="0">
                <a:solidFill>
                  <a:prstClr val="black"/>
                </a:solidFill>
              </a:rPr>
              <a:t>(root-&gt;</a:t>
            </a:r>
            <a:r>
              <a:rPr lang="en-US" sz="2000" dirty="0" err="1">
                <a:solidFill>
                  <a:prstClr val="black"/>
                </a:solidFill>
              </a:rPr>
              <a:t>left,val</a:t>
            </a:r>
            <a:r>
              <a:rPr lang="en-US" sz="2000" dirty="0">
                <a:solidFill>
                  <a:prstClr val="black"/>
                </a:solidFill>
              </a:rPr>
              <a:t>);</a:t>
            </a:r>
          </a:p>
          <a:p>
            <a:r>
              <a:rPr lang="en-US" sz="2000" dirty="0">
                <a:solidFill>
                  <a:prstClr val="black"/>
                </a:solidFill>
              </a:rPr>
              <a:t>		</a:t>
            </a:r>
            <a:r>
              <a:rPr lang="en-US" sz="2000" dirty="0">
                <a:solidFill>
                  <a:srgbClr val="0000FF"/>
                </a:solidFill>
              </a:rPr>
              <a:t>return</a:t>
            </a:r>
            <a:r>
              <a:rPr lang="en-US" sz="2000" dirty="0">
                <a:solidFill>
                  <a:prstClr val="black"/>
                </a:solidFill>
              </a:rPr>
              <a:t> root;</a:t>
            </a:r>
          </a:p>
          <a:p>
            <a:r>
              <a:rPr lang="ru-RU" sz="2000" dirty="0">
                <a:solidFill>
                  <a:prstClr val="black"/>
                </a:solidFill>
              </a:rPr>
              <a:t>	}</a:t>
            </a:r>
          </a:p>
          <a:p>
            <a:r>
              <a:rPr lang="en-US" sz="2000" dirty="0">
                <a:solidFill>
                  <a:prstClr val="black"/>
                </a:solidFill>
              </a:rPr>
              <a:t>	</a:t>
            </a:r>
            <a:r>
              <a:rPr lang="en-US" sz="2000" dirty="0">
                <a:solidFill>
                  <a:srgbClr val="0000FF"/>
                </a:solidFill>
              </a:rPr>
              <a:t>if</a:t>
            </a:r>
            <a:r>
              <a:rPr lang="en-US" sz="2000" dirty="0">
                <a:solidFill>
                  <a:prstClr val="black"/>
                </a:solidFill>
              </a:rPr>
              <a:t>( </a:t>
            </a:r>
            <a:r>
              <a:rPr lang="en-US" sz="2000" dirty="0" err="1">
                <a:solidFill>
                  <a:prstClr val="black"/>
                </a:solidFill>
              </a:rPr>
              <a:t>val</a:t>
            </a:r>
            <a:r>
              <a:rPr lang="en-US" sz="2000" dirty="0">
                <a:solidFill>
                  <a:prstClr val="black"/>
                </a:solidFill>
              </a:rPr>
              <a:t> &gt; root-&gt;key){</a:t>
            </a:r>
          </a:p>
          <a:p>
            <a:r>
              <a:rPr lang="en-US" sz="2000" dirty="0">
                <a:solidFill>
                  <a:prstClr val="black"/>
                </a:solidFill>
              </a:rPr>
              <a:t>		root-&gt;right= </a:t>
            </a:r>
            <a:r>
              <a:rPr lang="en-US" sz="2000" dirty="0" err="1">
                <a:solidFill>
                  <a:prstClr val="black"/>
                </a:solidFill>
              </a:rPr>
              <a:t>del_tree</a:t>
            </a:r>
            <a:r>
              <a:rPr lang="en-US" sz="2000" dirty="0">
                <a:solidFill>
                  <a:prstClr val="black"/>
                </a:solidFill>
              </a:rPr>
              <a:t>(root-&gt;right, </a:t>
            </a:r>
            <a:r>
              <a:rPr lang="en-US" sz="2000" dirty="0" err="1">
                <a:solidFill>
                  <a:prstClr val="black"/>
                </a:solidFill>
              </a:rPr>
              <a:t>val</a:t>
            </a:r>
            <a:r>
              <a:rPr lang="en-US" sz="2000" dirty="0">
                <a:solidFill>
                  <a:prstClr val="black"/>
                </a:solidFill>
              </a:rPr>
              <a:t>);</a:t>
            </a:r>
          </a:p>
          <a:p>
            <a:r>
              <a:rPr lang="en-US" sz="2000" dirty="0">
                <a:solidFill>
                  <a:prstClr val="black"/>
                </a:solidFill>
              </a:rPr>
              <a:t>	</a:t>
            </a:r>
            <a:r>
              <a:rPr lang="en-US" sz="2000" dirty="0">
                <a:solidFill>
                  <a:srgbClr val="0000FF"/>
                </a:solidFill>
              </a:rPr>
              <a:t>return</a:t>
            </a:r>
            <a:r>
              <a:rPr lang="en-US" sz="2000" dirty="0">
                <a:solidFill>
                  <a:prstClr val="black"/>
                </a:solidFill>
              </a:rPr>
              <a:t> root;</a:t>
            </a:r>
          </a:p>
          <a:p>
            <a:r>
              <a:rPr lang="ru-RU" sz="2000" dirty="0">
                <a:solidFill>
                  <a:prstClr val="black"/>
                </a:solidFill>
              </a:rPr>
              <a:t>}</a:t>
            </a:r>
          </a:p>
          <a:p>
            <a:r>
              <a:rPr lang="en-US" sz="2000" dirty="0">
                <a:solidFill>
                  <a:srgbClr val="0000FF"/>
                </a:solidFill>
              </a:rPr>
              <a:t>return</a:t>
            </a:r>
            <a:r>
              <a:rPr lang="en-US" sz="2000" dirty="0">
                <a:solidFill>
                  <a:prstClr val="black"/>
                </a:solidFill>
              </a:rPr>
              <a:t> root;</a:t>
            </a:r>
          </a:p>
          <a:p>
            <a:r>
              <a:rPr lang="ru-RU" sz="2000" dirty="0">
                <a:solidFill>
                  <a:prstClr val="black"/>
                </a:solidFill>
              </a:rPr>
              <a:t>}</a:t>
            </a:r>
            <a:endParaRPr lang="ru-RU" sz="2000" dirty="0"/>
          </a:p>
        </p:txBody>
      </p:sp>
    </p:spTree>
    <p:extLst>
      <p:ext uri="{BB962C8B-B14F-4D97-AF65-F5344CB8AC3E}">
        <p14:creationId xmlns:p14="http://schemas.microsoft.com/office/powerpoint/2010/main" val="9736570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549498" y="325479"/>
            <a:ext cx="11015729" cy="1661993"/>
          </a:xfrm>
          <a:prstGeom prst="rect">
            <a:avLst/>
          </a:prstGeom>
        </p:spPr>
        <p:txBody>
          <a:bodyPr wrap="square">
            <a:spAutoFit/>
          </a:bodyPr>
          <a:lstStyle/>
          <a:p>
            <a:pPr indent="450215" algn="ctr">
              <a:lnSpc>
                <a:spcPct val="150000"/>
              </a:lnSpc>
              <a:spcBef>
                <a:spcPts val="1000"/>
              </a:spcBef>
              <a:spcAft>
                <a:spcPts val="0"/>
              </a:spcAft>
            </a:pPr>
            <a:r>
              <a:rPr lang="ru-RU" sz="28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Удаление всех узлов</a:t>
            </a:r>
            <a:endParaRPr lang="ru-RU" sz="2000" b="1" i="1" dirty="0">
              <a:solidFill>
                <a:srgbClr val="4F81BD"/>
              </a:solidFill>
              <a:latin typeface="Cambria" panose="02040503050406030204" pitchFamily="18" charset="0"/>
              <a:ea typeface="Times New Roman" panose="02020603050405020304" pitchFamily="18" charset="0"/>
              <a:cs typeface="Times New Roman" panose="02020603050405020304" pitchFamily="18" charset="0"/>
            </a:endParaRPr>
          </a:p>
          <a:p>
            <a:endParaRPr lang="en-US" sz="2000"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r>
              <a:rPr lang="ru-RU" sz="2000"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Эта </a:t>
            </a:r>
            <a:r>
              <a:rPr lang="ru-RU" sz="2000" dirty="0">
                <a:solidFill>
                  <a:srgbClr val="000000"/>
                </a:solidFill>
                <a:latin typeface="Calibri" panose="020F0502020204030204" pitchFamily="34" charset="0"/>
                <a:ea typeface="Calibri" panose="020F0502020204030204" pitchFamily="34" charset="0"/>
                <a:cs typeface="Times New Roman" panose="02020603050405020304" pitchFamily="18" charset="0"/>
              </a:rPr>
              <a:t>операция выполняется по тому же принципу, что и просмотр дерева:</a:t>
            </a:r>
            <a:br>
              <a:rPr lang="ru-RU" sz="2000"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endParaRPr lang="ru-RU" sz="2000" dirty="0"/>
          </a:p>
        </p:txBody>
      </p:sp>
      <p:sp>
        <p:nvSpPr>
          <p:cNvPr id="4" name="Прямоугольник 3"/>
          <p:cNvSpPr/>
          <p:nvPr/>
        </p:nvSpPr>
        <p:spPr>
          <a:xfrm>
            <a:off x="549498" y="2201331"/>
            <a:ext cx="6096000" cy="3046988"/>
          </a:xfrm>
          <a:prstGeom prst="rect">
            <a:avLst/>
          </a:prstGeom>
        </p:spPr>
        <p:txBody>
          <a:bodyPr>
            <a:spAutoFit/>
          </a:bodyPr>
          <a:lstStyle/>
          <a:p>
            <a:r>
              <a:rPr lang="en-US" sz="2400" dirty="0">
                <a:solidFill>
                  <a:srgbClr val="0000FF"/>
                </a:solidFill>
              </a:rPr>
              <a:t>void</a:t>
            </a:r>
            <a:r>
              <a:rPr lang="en-US" sz="2400" dirty="0">
                <a:solidFill>
                  <a:prstClr val="black"/>
                </a:solidFill>
              </a:rPr>
              <a:t> </a:t>
            </a:r>
            <a:r>
              <a:rPr lang="en-US" sz="2400" dirty="0" err="1">
                <a:solidFill>
                  <a:prstClr val="black"/>
                </a:solidFill>
              </a:rPr>
              <a:t>del_all</a:t>
            </a:r>
            <a:r>
              <a:rPr lang="en-US" sz="2400" dirty="0">
                <a:solidFill>
                  <a:prstClr val="black"/>
                </a:solidFill>
              </a:rPr>
              <a:t>(node* root)</a:t>
            </a:r>
          </a:p>
          <a:p>
            <a:r>
              <a:rPr lang="ru-RU" sz="2400" dirty="0">
                <a:solidFill>
                  <a:prstClr val="black"/>
                </a:solidFill>
              </a:rPr>
              <a:t>{</a:t>
            </a:r>
          </a:p>
          <a:p>
            <a:r>
              <a:rPr lang="en-US" sz="2400" dirty="0">
                <a:solidFill>
                  <a:prstClr val="black"/>
                </a:solidFill>
              </a:rPr>
              <a:t>    </a:t>
            </a:r>
            <a:r>
              <a:rPr lang="en-US" sz="2400" dirty="0">
                <a:solidFill>
                  <a:srgbClr val="0000FF"/>
                </a:solidFill>
              </a:rPr>
              <a:t>if</a:t>
            </a:r>
            <a:r>
              <a:rPr lang="en-US" sz="2400" dirty="0">
                <a:solidFill>
                  <a:prstClr val="black"/>
                </a:solidFill>
              </a:rPr>
              <a:t> (!root) </a:t>
            </a:r>
            <a:r>
              <a:rPr lang="en-US" sz="2400" dirty="0">
                <a:solidFill>
                  <a:srgbClr val="0000FF"/>
                </a:solidFill>
              </a:rPr>
              <a:t>return</a:t>
            </a:r>
            <a:r>
              <a:rPr lang="en-US" sz="2400" dirty="0">
                <a:solidFill>
                  <a:prstClr val="black"/>
                </a:solidFill>
              </a:rPr>
              <a:t>;</a:t>
            </a:r>
          </a:p>
          <a:p>
            <a:r>
              <a:rPr lang="en-US" sz="2400" dirty="0">
                <a:solidFill>
                  <a:prstClr val="black"/>
                </a:solidFill>
              </a:rPr>
              <a:t>    </a:t>
            </a:r>
            <a:r>
              <a:rPr lang="en-US" sz="2400" dirty="0" err="1">
                <a:solidFill>
                  <a:prstClr val="black"/>
                </a:solidFill>
              </a:rPr>
              <a:t>del_all</a:t>
            </a:r>
            <a:r>
              <a:rPr lang="en-US" sz="2400" dirty="0">
                <a:solidFill>
                  <a:prstClr val="black"/>
                </a:solidFill>
              </a:rPr>
              <a:t>(root-&gt;left);</a:t>
            </a:r>
          </a:p>
          <a:p>
            <a:r>
              <a:rPr lang="en-US" sz="2400" dirty="0">
                <a:solidFill>
                  <a:prstClr val="black"/>
                </a:solidFill>
              </a:rPr>
              <a:t>    </a:t>
            </a:r>
            <a:r>
              <a:rPr lang="en-US" sz="2400" dirty="0" err="1">
                <a:solidFill>
                  <a:prstClr val="black"/>
                </a:solidFill>
              </a:rPr>
              <a:t>del_all</a:t>
            </a:r>
            <a:r>
              <a:rPr lang="en-US" sz="2400" dirty="0">
                <a:solidFill>
                  <a:prstClr val="black"/>
                </a:solidFill>
              </a:rPr>
              <a:t>(root-&gt;right);</a:t>
            </a:r>
          </a:p>
          <a:p>
            <a:r>
              <a:rPr lang="en-US" sz="2400" dirty="0">
                <a:solidFill>
                  <a:prstClr val="black"/>
                </a:solidFill>
              </a:rPr>
              <a:t>    </a:t>
            </a:r>
            <a:r>
              <a:rPr lang="en-US" sz="2400" dirty="0" smtClean="0">
                <a:solidFill>
                  <a:srgbClr val="0000FF"/>
                </a:solidFill>
              </a:rPr>
              <a:t>free</a:t>
            </a:r>
            <a:r>
              <a:rPr lang="en-US" sz="2400" dirty="0" smtClean="0">
                <a:solidFill>
                  <a:prstClr val="black"/>
                </a:solidFill>
              </a:rPr>
              <a:t> (root);</a:t>
            </a:r>
            <a:endParaRPr lang="en-US" sz="2400" dirty="0">
              <a:solidFill>
                <a:prstClr val="black"/>
              </a:solidFill>
            </a:endParaRPr>
          </a:p>
          <a:p>
            <a:r>
              <a:rPr lang="en-US" sz="2400" dirty="0">
                <a:solidFill>
                  <a:prstClr val="black"/>
                </a:solidFill>
              </a:rPr>
              <a:t>    root = NULL;</a:t>
            </a:r>
          </a:p>
          <a:p>
            <a:r>
              <a:rPr lang="ru-RU" sz="2400" dirty="0">
                <a:solidFill>
                  <a:prstClr val="black"/>
                </a:solidFill>
              </a:rPr>
              <a:t>}</a:t>
            </a:r>
          </a:p>
        </p:txBody>
      </p:sp>
    </p:spTree>
    <p:extLst>
      <p:ext uri="{BB962C8B-B14F-4D97-AF65-F5344CB8AC3E}">
        <p14:creationId xmlns:p14="http://schemas.microsoft.com/office/powerpoint/2010/main" val="2106454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2" name="Прямоугольник 1"/>
          <p:cNvSpPr/>
          <p:nvPr/>
        </p:nvSpPr>
        <p:spPr>
          <a:xfrm>
            <a:off x="4828933" y="269314"/>
            <a:ext cx="2495491" cy="523220"/>
          </a:xfrm>
          <a:prstGeom prst="rect">
            <a:avLst/>
          </a:prstGeom>
        </p:spPr>
        <p:txBody>
          <a:bodyPr wrap="none">
            <a:spAutoFit/>
          </a:bodyPr>
          <a:lstStyle/>
          <a:p>
            <a:r>
              <a:rPr lang="ru-RU" sz="2800" b="1" i="1" dirty="0">
                <a:solidFill>
                  <a:srgbClr val="000000"/>
                </a:solidFill>
                <a:latin typeface="Times New Roman" panose="02020603050405020304" pitchFamily="18" charset="0"/>
                <a:ea typeface="Calibri" panose="020F0502020204030204" pitchFamily="34" charset="0"/>
              </a:rPr>
              <a:t>Подсчёт узлов</a:t>
            </a:r>
            <a:endParaRPr lang="ru-RU" sz="2800" b="1" i="1" dirty="0"/>
          </a:p>
        </p:txBody>
      </p:sp>
      <p:sp>
        <p:nvSpPr>
          <p:cNvPr id="8" name="Прямоугольник 7"/>
          <p:cNvSpPr/>
          <p:nvPr/>
        </p:nvSpPr>
        <p:spPr>
          <a:xfrm>
            <a:off x="781317" y="1158711"/>
            <a:ext cx="6096000" cy="2246769"/>
          </a:xfrm>
          <a:prstGeom prst="rect">
            <a:avLst/>
          </a:prstGeom>
        </p:spPr>
        <p:txBody>
          <a:bodyPr>
            <a:spAutoFit/>
          </a:bodyPr>
          <a:lstStyle/>
          <a:p>
            <a:r>
              <a:rPr lang="nl-NL" sz="2000" dirty="0">
                <a:solidFill>
                  <a:srgbClr val="0000FF"/>
                </a:solidFill>
              </a:rPr>
              <a:t>void</a:t>
            </a:r>
            <a:r>
              <a:rPr lang="nl-NL" sz="2000" dirty="0">
                <a:solidFill>
                  <a:prstClr val="black"/>
                </a:solidFill>
              </a:rPr>
              <a:t> Nnodes(node* root, </a:t>
            </a:r>
            <a:r>
              <a:rPr lang="nl-NL" sz="2000" dirty="0">
                <a:solidFill>
                  <a:srgbClr val="0000FF"/>
                </a:solidFill>
              </a:rPr>
              <a:t>int</a:t>
            </a:r>
            <a:r>
              <a:rPr lang="nl-NL" sz="2000" dirty="0">
                <a:solidFill>
                  <a:prstClr val="black"/>
                </a:solidFill>
              </a:rPr>
              <a:t>&amp; p)</a:t>
            </a:r>
          </a:p>
          <a:p>
            <a:r>
              <a:rPr lang="ru-RU" sz="2000" dirty="0">
                <a:solidFill>
                  <a:prstClr val="black"/>
                </a:solidFill>
              </a:rPr>
              <a:t>{</a:t>
            </a:r>
          </a:p>
          <a:p>
            <a:r>
              <a:rPr lang="en-US" sz="2000" dirty="0">
                <a:solidFill>
                  <a:prstClr val="black"/>
                </a:solidFill>
              </a:rPr>
              <a:t>    </a:t>
            </a:r>
            <a:r>
              <a:rPr lang="en-US" sz="2000" dirty="0">
                <a:solidFill>
                  <a:srgbClr val="0000FF"/>
                </a:solidFill>
              </a:rPr>
              <a:t>if</a:t>
            </a:r>
            <a:r>
              <a:rPr lang="en-US" sz="2000" dirty="0">
                <a:solidFill>
                  <a:prstClr val="black"/>
                </a:solidFill>
              </a:rPr>
              <a:t> (root == NULL) </a:t>
            </a:r>
            <a:r>
              <a:rPr lang="en-US" sz="2000" dirty="0">
                <a:solidFill>
                  <a:srgbClr val="0000FF"/>
                </a:solidFill>
              </a:rPr>
              <a:t>return</a:t>
            </a:r>
            <a:r>
              <a:rPr lang="en-US" sz="2000" dirty="0">
                <a:solidFill>
                  <a:prstClr val="black"/>
                </a:solidFill>
              </a:rPr>
              <a:t>;</a:t>
            </a:r>
          </a:p>
          <a:p>
            <a:r>
              <a:rPr lang="en-US" sz="2000" dirty="0">
                <a:solidFill>
                  <a:prstClr val="black"/>
                </a:solidFill>
              </a:rPr>
              <a:t>    p++;</a:t>
            </a:r>
          </a:p>
          <a:p>
            <a:r>
              <a:rPr lang="en-US" sz="2000" dirty="0">
                <a:solidFill>
                  <a:prstClr val="black"/>
                </a:solidFill>
              </a:rPr>
              <a:t>    </a:t>
            </a:r>
            <a:r>
              <a:rPr lang="en-US" sz="2000" dirty="0" err="1">
                <a:solidFill>
                  <a:prstClr val="black"/>
                </a:solidFill>
              </a:rPr>
              <a:t>Nnodes</a:t>
            </a:r>
            <a:r>
              <a:rPr lang="en-US" sz="2000" dirty="0">
                <a:solidFill>
                  <a:prstClr val="black"/>
                </a:solidFill>
              </a:rPr>
              <a:t>(root-&gt;left, p);</a:t>
            </a:r>
          </a:p>
          <a:p>
            <a:r>
              <a:rPr lang="en-US" sz="2000" dirty="0">
                <a:solidFill>
                  <a:prstClr val="black"/>
                </a:solidFill>
              </a:rPr>
              <a:t>    </a:t>
            </a:r>
            <a:r>
              <a:rPr lang="en-US" sz="2000" dirty="0" err="1">
                <a:solidFill>
                  <a:prstClr val="black"/>
                </a:solidFill>
              </a:rPr>
              <a:t>Nnodes</a:t>
            </a:r>
            <a:r>
              <a:rPr lang="en-US" sz="2000" dirty="0">
                <a:solidFill>
                  <a:prstClr val="black"/>
                </a:solidFill>
              </a:rPr>
              <a:t>(root-&gt;right, p);</a:t>
            </a:r>
          </a:p>
          <a:p>
            <a:r>
              <a:rPr lang="ru-RU" sz="2000" dirty="0">
                <a:solidFill>
                  <a:prstClr val="black"/>
                </a:solidFill>
              </a:rPr>
              <a:t>}</a:t>
            </a:r>
            <a:endParaRPr lang="ru-RU" sz="2000" dirty="0"/>
          </a:p>
        </p:txBody>
      </p:sp>
      <p:sp>
        <p:nvSpPr>
          <p:cNvPr id="9" name="Прямоугольник 8"/>
          <p:cNvSpPr/>
          <p:nvPr/>
        </p:nvSpPr>
        <p:spPr>
          <a:xfrm>
            <a:off x="530177" y="3771657"/>
            <a:ext cx="11093002" cy="1687963"/>
          </a:xfrm>
          <a:prstGeom prst="rect">
            <a:avLst/>
          </a:prstGeom>
        </p:spPr>
        <p:txBody>
          <a:bodyPr wrap="square">
            <a:spAutoFit/>
          </a:bodyPr>
          <a:lstStyle/>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Число узлов сохраняется в аргументе </a:t>
            </a:r>
            <a:r>
              <a:rPr lang="ru-RU" sz="2400" b="1" dirty="0" err="1">
                <a:solidFill>
                  <a:srgbClr val="000000"/>
                </a:solidFill>
                <a:latin typeface="Times New Roman" panose="02020603050405020304" pitchFamily="18" charset="0"/>
                <a:ea typeface="Times New Roman" panose="02020603050405020304" pitchFamily="18" charset="0"/>
              </a:rPr>
              <a:t>p</a:t>
            </a:r>
            <a:r>
              <a:rPr lang="ru-RU" sz="2400" dirty="0" err="1">
                <a:solidFill>
                  <a:srgbClr val="000000"/>
                </a:solidFill>
                <a:latin typeface="Times New Roman" panose="02020603050405020304" pitchFamily="18" charset="0"/>
                <a:ea typeface="Times New Roman" panose="02020603050405020304" pitchFamily="18" charset="0"/>
              </a:rPr>
              <a:t>.Соответствующий</a:t>
            </a:r>
            <a:r>
              <a:rPr lang="ru-RU" sz="2400" dirty="0">
                <a:solidFill>
                  <a:srgbClr val="000000"/>
                </a:solidFill>
                <a:latin typeface="Times New Roman" panose="02020603050405020304" pitchFamily="18" charset="0"/>
                <a:ea typeface="Times New Roman" panose="02020603050405020304" pitchFamily="18" charset="0"/>
              </a:rPr>
              <a:t> ему фактический аргумент должен быть обнулён перед вызовом функции для получения правильного результата.</a:t>
            </a:r>
            <a:endParaRPr lang="ru-RU"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3905012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3746714" y="243556"/>
            <a:ext cx="4659930" cy="523220"/>
          </a:xfrm>
          <a:prstGeom prst="rect">
            <a:avLst/>
          </a:prstGeom>
        </p:spPr>
        <p:txBody>
          <a:bodyPr wrap="none">
            <a:spAutoFit/>
          </a:bodyPr>
          <a:lstStyle/>
          <a:p>
            <a:r>
              <a:rPr lang="ru-RU" sz="2800" b="1" i="1" dirty="0">
                <a:solidFill>
                  <a:srgbClr val="000000"/>
                </a:solidFill>
                <a:latin typeface="Times New Roman" panose="02020603050405020304" pitchFamily="18" charset="0"/>
                <a:ea typeface="Calibri" panose="020F0502020204030204" pitchFamily="34" charset="0"/>
              </a:rPr>
              <a:t>Определение высоты дерева</a:t>
            </a:r>
            <a:endParaRPr lang="ru-RU" sz="2800" b="1" i="1" dirty="0"/>
          </a:p>
        </p:txBody>
      </p:sp>
      <p:sp>
        <p:nvSpPr>
          <p:cNvPr id="4" name="Прямоугольник 3"/>
          <p:cNvSpPr/>
          <p:nvPr/>
        </p:nvSpPr>
        <p:spPr>
          <a:xfrm>
            <a:off x="485103" y="898712"/>
            <a:ext cx="11363459" cy="830997"/>
          </a:xfrm>
          <a:prstGeom prst="rect">
            <a:avLst/>
          </a:prstGeom>
        </p:spPr>
        <p:txBody>
          <a:bodyPr wrap="square">
            <a:spAutoFit/>
          </a:bodyPr>
          <a:lstStyle/>
          <a:p>
            <a:r>
              <a:rPr lang="ru-RU" sz="2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После завершения работы функции высота дерева сохраняется в формальном аргументе </a:t>
            </a:r>
            <a:r>
              <a:rPr lang="ru-RU" sz="24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h</a:t>
            </a:r>
            <a:r>
              <a:rPr lang="ru-RU" sz="2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и в соответствующем фактическом аргументе.</a:t>
            </a:r>
            <a:endParaRPr lang="ru-RU" sz="2400" dirty="0"/>
          </a:p>
        </p:txBody>
      </p:sp>
      <p:sp>
        <p:nvSpPr>
          <p:cNvPr id="6" name="Прямоугольник 5"/>
          <p:cNvSpPr/>
          <p:nvPr/>
        </p:nvSpPr>
        <p:spPr>
          <a:xfrm>
            <a:off x="485103" y="1962371"/>
            <a:ext cx="11002852" cy="3447098"/>
          </a:xfrm>
          <a:prstGeom prst="rect">
            <a:avLst/>
          </a:prstGeom>
        </p:spPr>
        <p:txBody>
          <a:bodyPr wrap="square">
            <a:spAutoFit/>
          </a:bodyPr>
          <a:lstStyle/>
          <a:p>
            <a:r>
              <a:rPr lang="en-US" sz="2000" dirty="0">
                <a:solidFill>
                  <a:srgbClr val="0000FF"/>
                </a:solidFill>
              </a:rPr>
              <a:t>void</a:t>
            </a:r>
            <a:r>
              <a:rPr lang="en-US" sz="2000" dirty="0">
                <a:solidFill>
                  <a:prstClr val="black"/>
                </a:solidFill>
              </a:rPr>
              <a:t> Height(node* root, </a:t>
            </a:r>
            <a:r>
              <a:rPr lang="en-US" sz="2000" dirty="0" err="1">
                <a:solidFill>
                  <a:srgbClr val="0000FF"/>
                </a:solidFill>
              </a:rPr>
              <a:t>int</a:t>
            </a:r>
            <a:r>
              <a:rPr lang="en-US" sz="2000" dirty="0">
                <a:solidFill>
                  <a:prstClr val="black"/>
                </a:solidFill>
              </a:rPr>
              <a:t> p, </a:t>
            </a:r>
            <a:r>
              <a:rPr lang="en-US" sz="2000" dirty="0" err="1">
                <a:solidFill>
                  <a:srgbClr val="0000FF"/>
                </a:solidFill>
              </a:rPr>
              <a:t>int</a:t>
            </a:r>
            <a:r>
              <a:rPr lang="en-US" sz="2000" dirty="0">
                <a:solidFill>
                  <a:prstClr val="black"/>
                </a:solidFill>
              </a:rPr>
              <a:t>&amp; h)</a:t>
            </a:r>
          </a:p>
          <a:p>
            <a:r>
              <a:rPr lang="ru-RU" sz="2000" dirty="0">
                <a:solidFill>
                  <a:prstClr val="black"/>
                </a:solidFill>
              </a:rPr>
              <a:t>{</a:t>
            </a:r>
          </a:p>
          <a:p>
            <a:r>
              <a:rPr lang="en-US" sz="2000" dirty="0">
                <a:solidFill>
                  <a:prstClr val="black"/>
                </a:solidFill>
              </a:rPr>
              <a:t>    </a:t>
            </a:r>
            <a:r>
              <a:rPr lang="en-US" sz="2000" dirty="0">
                <a:solidFill>
                  <a:srgbClr val="0000FF"/>
                </a:solidFill>
              </a:rPr>
              <a:t>if</a:t>
            </a:r>
            <a:r>
              <a:rPr lang="en-US" sz="2000" dirty="0">
                <a:solidFill>
                  <a:prstClr val="black"/>
                </a:solidFill>
              </a:rPr>
              <a:t> ( root == NULL) </a:t>
            </a:r>
            <a:r>
              <a:rPr lang="en-US" sz="2000" dirty="0">
                <a:solidFill>
                  <a:srgbClr val="0000FF"/>
                </a:solidFill>
              </a:rPr>
              <a:t>return</a:t>
            </a:r>
            <a:r>
              <a:rPr lang="en-US" sz="2000" dirty="0">
                <a:solidFill>
                  <a:prstClr val="black"/>
                </a:solidFill>
              </a:rPr>
              <a:t>;</a:t>
            </a:r>
          </a:p>
          <a:p>
            <a:r>
              <a:rPr lang="en-US" sz="2000" dirty="0">
                <a:solidFill>
                  <a:prstClr val="black"/>
                </a:solidFill>
              </a:rPr>
              <a:t>    p++;</a:t>
            </a:r>
          </a:p>
          <a:p>
            <a:r>
              <a:rPr lang="ru-RU" sz="2000" dirty="0">
                <a:solidFill>
                  <a:prstClr val="black"/>
                </a:solidFill>
              </a:rPr>
              <a:t>    </a:t>
            </a:r>
            <a:r>
              <a:rPr lang="ru-RU" sz="2000" dirty="0" err="1">
                <a:solidFill>
                  <a:srgbClr val="0000FF"/>
                </a:solidFill>
              </a:rPr>
              <a:t>if</a:t>
            </a:r>
            <a:r>
              <a:rPr lang="ru-RU" sz="2000" dirty="0">
                <a:solidFill>
                  <a:prstClr val="black"/>
                </a:solidFill>
              </a:rPr>
              <a:t>( </a:t>
            </a:r>
            <a:r>
              <a:rPr lang="ru-RU" sz="2000" dirty="0" err="1">
                <a:solidFill>
                  <a:prstClr val="black"/>
                </a:solidFill>
              </a:rPr>
              <a:t>root</a:t>
            </a:r>
            <a:r>
              <a:rPr lang="ru-RU" sz="2000" dirty="0">
                <a:solidFill>
                  <a:prstClr val="black"/>
                </a:solidFill>
              </a:rPr>
              <a:t>-&gt;</a:t>
            </a:r>
            <a:r>
              <a:rPr lang="ru-RU" sz="2000" dirty="0" err="1">
                <a:solidFill>
                  <a:prstClr val="black"/>
                </a:solidFill>
              </a:rPr>
              <a:t>left</a:t>
            </a:r>
            <a:r>
              <a:rPr lang="ru-RU" sz="2000" dirty="0">
                <a:solidFill>
                  <a:prstClr val="black"/>
                </a:solidFill>
              </a:rPr>
              <a:t> == NULL &amp;&amp; </a:t>
            </a:r>
            <a:r>
              <a:rPr lang="ru-RU" sz="2000" dirty="0" err="1">
                <a:solidFill>
                  <a:prstClr val="black"/>
                </a:solidFill>
              </a:rPr>
              <a:t>root</a:t>
            </a:r>
            <a:r>
              <a:rPr lang="ru-RU" sz="2000" dirty="0">
                <a:solidFill>
                  <a:prstClr val="black"/>
                </a:solidFill>
              </a:rPr>
              <a:t>-&gt;</a:t>
            </a:r>
            <a:r>
              <a:rPr lang="ru-RU" sz="2000" dirty="0" err="1">
                <a:solidFill>
                  <a:prstClr val="black"/>
                </a:solidFill>
              </a:rPr>
              <a:t>right</a:t>
            </a:r>
            <a:r>
              <a:rPr lang="ru-RU" sz="2000" dirty="0">
                <a:solidFill>
                  <a:prstClr val="black"/>
                </a:solidFill>
              </a:rPr>
              <a:t> == NULL) </a:t>
            </a:r>
            <a:r>
              <a:rPr lang="ru-RU" sz="2000" dirty="0">
                <a:solidFill>
                  <a:srgbClr val="008000"/>
                </a:solidFill>
              </a:rPr>
              <a:t>// Проверка на достижение терминального узла</a:t>
            </a:r>
          </a:p>
          <a:p>
            <a:r>
              <a:rPr lang="en-US" sz="2000" dirty="0">
                <a:solidFill>
                  <a:prstClr val="black"/>
                </a:solidFill>
              </a:rPr>
              <a:t>       </a:t>
            </a:r>
            <a:r>
              <a:rPr lang="en-US" sz="2000" dirty="0">
                <a:solidFill>
                  <a:srgbClr val="0000FF"/>
                </a:solidFill>
              </a:rPr>
              <a:t>if</a:t>
            </a:r>
            <a:r>
              <a:rPr lang="en-US" sz="2000" dirty="0">
                <a:solidFill>
                  <a:prstClr val="black"/>
                </a:solidFill>
              </a:rPr>
              <a:t> (p &gt; h)</a:t>
            </a:r>
          </a:p>
          <a:p>
            <a:r>
              <a:rPr lang="en-US" sz="2000" dirty="0">
                <a:solidFill>
                  <a:prstClr val="black"/>
                </a:solidFill>
              </a:rPr>
              <a:t>          h = p;</a:t>
            </a:r>
          </a:p>
          <a:p>
            <a:r>
              <a:rPr lang="en-US" sz="2000" dirty="0">
                <a:solidFill>
                  <a:prstClr val="black"/>
                </a:solidFill>
              </a:rPr>
              <a:t>    Height(root-&gt;left, p, h);</a:t>
            </a:r>
          </a:p>
          <a:p>
            <a:r>
              <a:rPr lang="en-US" sz="2000" dirty="0">
                <a:solidFill>
                  <a:prstClr val="black"/>
                </a:solidFill>
              </a:rPr>
              <a:t>    Height(root-&gt;right, p, h);</a:t>
            </a:r>
          </a:p>
          <a:p>
            <a:r>
              <a:rPr lang="ru-RU" sz="2000" dirty="0">
                <a:solidFill>
                  <a:prstClr val="black"/>
                </a:solidFill>
              </a:rPr>
              <a:t>}</a:t>
            </a:r>
          </a:p>
        </p:txBody>
      </p:sp>
    </p:spTree>
    <p:extLst>
      <p:ext uri="{BB962C8B-B14F-4D97-AF65-F5344CB8AC3E}">
        <p14:creationId xmlns:p14="http://schemas.microsoft.com/office/powerpoint/2010/main" val="32215780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517298" y="972179"/>
            <a:ext cx="11118761" cy="3903954"/>
          </a:xfrm>
          <a:prstGeom prst="rect">
            <a:avLst/>
          </a:prstGeom>
        </p:spPr>
        <p:txBody>
          <a:bodyPr wrap="square">
            <a:spAutoFit/>
          </a:bodyPr>
          <a:lstStyle/>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Во многих алгоритмах обработки данных, хранящихся в деревьях, предполагается, что ключи узлов должны быть уникальными, т.е. неповторяющимися. На самом деле процедуры обработки дерева допускают существование повторяющихся ключей. Следует только помнить, что в этом случае при поиске по ключу может быть найден не тот узел, который требовался, а первый встреченный узел с указанным ключом. То же самое справедливо для удаления узлов.</a:t>
            </a:r>
            <a:endParaRPr lang="ru-RU"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3266507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08700" y="2222048"/>
            <a:ext cx="6757939" cy="2585323"/>
          </a:xfrm>
          <a:prstGeom prst="rect">
            <a:avLst/>
          </a:prstGeom>
        </p:spPr>
        <p:txBody>
          <a:bodyPr wrap="none">
            <a:spAutoFit/>
          </a:bodyPr>
          <a:lstStyle/>
          <a:p>
            <a:pPr indent="450215" algn="ctr">
              <a:lnSpc>
                <a:spcPct val="150000"/>
              </a:lnSpc>
              <a:spcAft>
                <a:spcPts val="0"/>
              </a:spcAft>
            </a:pPr>
            <a:r>
              <a:rPr lang="ru-RU" sz="5400" dirty="0" smtClean="0">
                <a:solidFill>
                  <a:schemeClr val="accent1">
                    <a:lumMod val="50000"/>
                  </a:schemeClr>
                </a:solidFill>
                <a:effectLst/>
                <a:latin typeface="+mj-lt"/>
                <a:ea typeface="Times New Roman" panose="02020603050405020304" pitchFamily="18" charset="0"/>
                <a:cs typeface="Times New Roman" panose="02020603050405020304" pitchFamily="18" charset="0"/>
              </a:rPr>
              <a:t>Сбалансированные</a:t>
            </a:r>
          </a:p>
          <a:p>
            <a:pPr indent="450215" algn="ctr">
              <a:lnSpc>
                <a:spcPct val="150000"/>
              </a:lnSpc>
              <a:spcAft>
                <a:spcPts val="0"/>
              </a:spcAft>
            </a:pPr>
            <a:r>
              <a:rPr lang="ru-RU" sz="5400" dirty="0" smtClean="0">
                <a:solidFill>
                  <a:schemeClr val="accent1">
                    <a:lumMod val="50000"/>
                  </a:schemeClr>
                </a:solidFill>
                <a:latin typeface="+mj-lt"/>
                <a:ea typeface="Times New Roman" panose="02020603050405020304" pitchFamily="18" charset="0"/>
                <a:cs typeface="Times New Roman" panose="02020603050405020304" pitchFamily="18" charset="0"/>
              </a:rPr>
              <a:t>деревья</a:t>
            </a:r>
            <a:r>
              <a:rPr lang="ru-RU" sz="5400" dirty="0" smtClean="0">
                <a:solidFill>
                  <a:schemeClr val="accent1">
                    <a:lumMod val="50000"/>
                  </a:schemeClr>
                </a:solidFill>
                <a:effectLst/>
                <a:latin typeface="+mj-lt"/>
                <a:ea typeface="Times New Roman" panose="02020603050405020304" pitchFamily="18" charset="0"/>
                <a:cs typeface="Times New Roman" panose="02020603050405020304" pitchFamily="18" charset="0"/>
              </a:rPr>
              <a:t> </a:t>
            </a:r>
            <a:endParaRPr lang="ru-RU" sz="4400" dirty="0">
              <a:solidFill>
                <a:schemeClr val="accent1">
                  <a:lumMod val="50000"/>
                </a:schemeClr>
              </a:solidFill>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798563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447919" y="266159"/>
            <a:ext cx="10563517" cy="2677656"/>
          </a:xfrm>
          <a:prstGeom prst="rect">
            <a:avLst/>
          </a:prstGeom>
        </p:spPr>
        <p:txBody>
          <a:bodyPr wrap="square">
            <a:spAutoFit/>
          </a:bodyPr>
          <a:lstStyle/>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Максимальный эффект использования двоичного дерева поиска достигается, если оно сбалансировано – когда все узлы, кроме терминальных, имеют непустые и правый и левый соседние узлы; все поддеревья, начинающиеся с одного и того же уровня, имеют одинаковую высоту.</a:t>
            </a:r>
            <a:endParaRPr lang="ru-RU" sz="2000" dirty="0">
              <a:latin typeface="Times New Roman" panose="02020603050405020304" pitchFamily="18" charset="0"/>
              <a:ea typeface="Times New Roman" panose="02020603050405020304" pitchFamily="18" charset="0"/>
            </a:endParaRPr>
          </a:p>
          <a:p>
            <a:r>
              <a:rPr lang="ru-RU" sz="2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Сбалансированное бинарное дерево – максимально широкое и низкое. </a:t>
            </a:r>
            <a:endParaRPr lang="ru-RU" sz="2400" dirty="0"/>
          </a:p>
        </p:txBody>
      </p:sp>
      <p:pic>
        <p:nvPicPr>
          <p:cNvPr id="1028" name="Picture 4" descr="http://algol.adept-proekt.ru/wp-content/uploads/2013/12/%D0%BF_1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3473" y="2943815"/>
            <a:ext cx="5369462" cy="35889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1187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43108" y="2222048"/>
            <a:ext cx="5889113" cy="1186159"/>
          </a:xfrm>
          <a:prstGeom prst="rect">
            <a:avLst/>
          </a:prstGeom>
        </p:spPr>
        <p:txBody>
          <a:bodyPr wrap="none">
            <a:spAutoFit/>
          </a:bodyPr>
          <a:lstStyle/>
          <a:p>
            <a:pPr indent="450215" algn="ctr">
              <a:lnSpc>
                <a:spcPct val="150000"/>
              </a:lnSpc>
              <a:spcAft>
                <a:spcPts val="0"/>
              </a:spcAft>
            </a:pPr>
            <a:r>
              <a:rPr lang="ru-RU" sz="5400" dirty="0" smtClean="0">
                <a:solidFill>
                  <a:schemeClr val="accent1">
                    <a:lumMod val="50000"/>
                  </a:schemeClr>
                </a:solidFill>
                <a:effectLst/>
                <a:latin typeface="+mj-lt"/>
                <a:ea typeface="Times New Roman" panose="02020603050405020304" pitchFamily="18" charset="0"/>
                <a:cs typeface="Times New Roman" panose="02020603050405020304" pitchFamily="18" charset="0"/>
              </a:rPr>
              <a:t>Классификация </a:t>
            </a:r>
            <a:endParaRPr lang="ru-RU" sz="4400" dirty="0">
              <a:solidFill>
                <a:schemeClr val="accent1">
                  <a:lumMod val="50000"/>
                </a:schemeClr>
              </a:solidFill>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854210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523740" y="249274"/>
            <a:ext cx="11041488" cy="2862322"/>
          </a:xfrm>
          <a:prstGeom prst="rect">
            <a:avLst/>
          </a:prstGeom>
        </p:spPr>
        <p:txBody>
          <a:bodyPr wrap="square">
            <a:spAutoFit/>
          </a:bodyPr>
          <a:lstStyle/>
          <a:p>
            <a:pPr indent="450215" algn="just">
              <a:lnSpc>
                <a:spcPct val="150000"/>
              </a:lnSpc>
              <a:spcAft>
                <a:spcPts val="0"/>
              </a:spcAft>
            </a:pPr>
            <a:r>
              <a:rPr lang="ru-RU" sz="2000" dirty="0">
                <a:solidFill>
                  <a:srgbClr val="000000"/>
                </a:solidFill>
                <a:latin typeface="Times New Roman" panose="02020603050405020304" pitchFamily="18" charset="0"/>
                <a:ea typeface="Times New Roman" panose="02020603050405020304" pitchFamily="18" charset="0"/>
              </a:rPr>
              <a:t>Менее строгое, но практически более удобное определение сбалансированности дерева – дерево является сбалансированным, если для каждого узла исходящие ветви </a:t>
            </a:r>
            <a:r>
              <a:rPr lang="ru-RU" sz="2000" b="1" dirty="0">
                <a:solidFill>
                  <a:srgbClr val="000000"/>
                </a:solidFill>
                <a:latin typeface="Times New Roman" panose="02020603050405020304" pitchFamily="18" charset="0"/>
                <a:ea typeface="Times New Roman" panose="02020603050405020304" pitchFamily="18" charset="0"/>
              </a:rPr>
              <a:t>отличаются по высоте не более, чем на одни уровень</a:t>
            </a:r>
            <a:r>
              <a:rPr lang="ru-RU" sz="2000" dirty="0">
                <a:solidFill>
                  <a:srgbClr val="000000"/>
                </a:solidFill>
                <a:latin typeface="Times New Roman" panose="02020603050405020304" pitchFamily="18" charset="0"/>
                <a:ea typeface="Times New Roman" panose="02020603050405020304" pitchFamily="18" charset="0"/>
              </a:rPr>
              <a:t>.</a:t>
            </a:r>
            <a:endParaRPr lang="ru-RU"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000" dirty="0">
                <a:solidFill>
                  <a:srgbClr val="000000"/>
                </a:solidFill>
                <a:latin typeface="Times New Roman" panose="02020603050405020304" pitchFamily="18" charset="0"/>
                <a:ea typeface="Times New Roman" panose="02020603050405020304" pitchFamily="18" charset="0"/>
              </a:rPr>
              <a:t>Обратный случай – вырожденное дерево – выродившееся в линейный односвязный список. Такое дерево получается, если заносимые в него данные упорядочены </a:t>
            </a:r>
            <a:r>
              <a:rPr lang="ru-RU" sz="2000" dirty="0" err="1">
                <a:solidFill>
                  <a:srgbClr val="000000"/>
                </a:solidFill>
                <a:latin typeface="Times New Roman" panose="02020603050405020304" pitchFamily="18" charset="0"/>
                <a:ea typeface="Times New Roman" panose="02020603050405020304" pitchFamily="18" charset="0"/>
              </a:rPr>
              <a:t>по-возрастанию</a:t>
            </a:r>
            <a:r>
              <a:rPr lang="ru-RU" sz="2000" dirty="0">
                <a:solidFill>
                  <a:srgbClr val="000000"/>
                </a:solidFill>
                <a:latin typeface="Times New Roman" panose="02020603050405020304" pitchFamily="18" charset="0"/>
                <a:ea typeface="Times New Roman" panose="02020603050405020304" pitchFamily="18" charset="0"/>
              </a:rPr>
              <a:t> </a:t>
            </a:r>
            <a:r>
              <a:rPr lang="ru-RU" sz="2000" dirty="0" smtClean="0">
                <a:solidFill>
                  <a:srgbClr val="000000"/>
                </a:solidFill>
                <a:latin typeface="Times New Roman" panose="02020603050405020304" pitchFamily="18" charset="0"/>
                <a:ea typeface="Times New Roman" panose="02020603050405020304" pitchFamily="18" charset="0"/>
              </a:rPr>
              <a:t>или </a:t>
            </a:r>
            <a:r>
              <a:rPr lang="ru-RU" sz="2000" dirty="0" err="1">
                <a:solidFill>
                  <a:srgbClr val="000000"/>
                </a:solidFill>
                <a:latin typeface="Times New Roman" panose="02020603050405020304" pitchFamily="18" charset="0"/>
                <a:ea typeface="Times New Roman" panose="02020603050405020304" pitchFamily="18" charset="0"/>
              </a:rPr>
              <a:t>по-убыванию</a:t>
            </a:r>
            <a:r>
              <a:rPr lang="ru-RU" sz="2000" dirty="0">
                <a:solidFill>
                  <a:srgbClr val="000000"/>
                </a:solidFill>
                <a:latin typeface="Times New Roman" panose="02020603050405020304" pitchFamily="18" charset="0"/>
                <a:ea typeface="Times New Roman" panose="02020603050405020304" pitchFamily="18" charset="0"/>
              </a:rPr>
              <a:t>.</a:t>
            </a:r>
            <a:endParaRPr lang="ru-RU" dirty="0">
              <a:effectLst/>
              <a:latin typeface="Times New Roman" panose="02020603050405020304" pitchFamily="18" charset="0"/>
              <a:ea typeface="Times New Roman" panose="02020603050405020304" pitchFamily="18" charset="0"/>
            </a:endParaRPr>
          </a:p>
        </p:txBody>
      </p:sp>
      <p:pic>
        <p:nvPicPr>
          <p:cNvPr id="2052" name="Picture 4" descr="http://www.k-press.ru/cs/2000/3/trees/Image77.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1951" y="3249250"/>
            <a:ext cx="6940685" cy="31387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08012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446467" y="111620"/>
            <a:ext cx="10951335" cy="2492990"/>
          </a:xfrm>
          <a:prstGeom prst="rect">
            <a:avLst/>
          </a:prstGeom>
        </p:spPr>
        <p:txBody>
          <a:bodyPr wrap="square">
            <a:spAutoFit/>
          </a:bodyPr>
          <a:lstStyle/>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Вырожденные деревья также получили название </a:t>
            </a: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лево-</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или </a:t>
            </a: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право-ассоциативных</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или "</a:t>
            </a: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лоз</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а также являются частным случаем </a:t>
            </a: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ориентированных</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деревьев.</a:t>
            </a:r>
            <a:endParaRPr lang="ru-RU" sz="2000" dirty="0">
              <a:latin typeface="Times New Roman" panose="02020603050405020304" pitchFamily="18" charset="0"/>
              <a:ea typeface="Times New Roman" panose="02020603050405020304" pitchFamily="18" charset="0"/>
              <a:cs typeface="Times New Roman" panose="02020603050405020304" pitchFamily="18" charset="0"/>
            </a:endParaRPr>
          </a:p>
          <a:p>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Если данные случайны, то получается дерево, в той или иной степени приближающееся к сбалансированному</a:t>
            </a:r>
            <a:endParaRPr lang="ru-RU" sz="24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188889" y="2604610"/>
            <a:ext cx="11466490" cy="3693319"/>
          </a:xfrm>
          <a:prstGeom prst="rect">
            <a:avLst/>
          </a:prstGeom>
        </p:spPr>
        <p:txBody>
          <a:bodyPr wrap="square">
            <a:spAutoFit/>
          </a:bodyPr>
          <a:lstStyle/>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Для двоичного идеально сбалансированного дерева с максимально возможным (для идеальной сбалансированности) числом узлов существуют простые соотношения между этим числом узлов </a:t>
            </a:r>
            <a:r>
              <a:rPr lang="ru-RU" sz="2400" b="1" i="1" dirty="0" err="1">
                <a:solidFill>
                  <a:srgbClr val="000000"/>
                </a:solidFill>
                <a:latin typeface="Times New Roman" panose="02020603050405020304" pitchFamily="18" charset="0"/>
                <a:ea typeface="Times New Roman" panose="02020603050405020304" pitchFamily="18" charset="0"/>
              </a:rPr>
              <a:t>N</a:t>
            </a:r>
            <a:r>
              <a:rPr lang="ru-RU" sz="2400" i="1" baseline="-25000" dirty="0" err="1">
                <a:solidFill>
                  <a:srgbClr val="000000"/>
                </a:solidFill>
                <a:latin typeface="Times New Roman" panose="02020603050405020304" pitchFamily="18" charset="0"/>
                <a:ea typeface="Times New Roman" panose="02020603050405020304" pitchFamily="18" charset="0"/>
              </a:rPr>
              <a:t>узлов</a:t>
            </a:r>
            <a:r>
              <a:rPr lang="ru-RU" sz="2400" dirty="0">
                <a:solidFill>
                  <a:srgbClr val="000000"/>
                </a:solidFill>
                <a:latin typeface="Times New Roman" panose="02020603050405020304" pitchFamily="18" charset="0"/>
                <a:ea typeface="Times New Roman" panose="02020603050405020304" pitchFamily="18" charset="0"/>
              </a:rPr>
              <a:t> и высотой дерева (т.е. числом уровней) </a:t>
            </a:r>
            <a:r>
              <a:rPr lang="ru-RU" sz="2400" b="1" i="1" dirty="0" err="1">
                <a:solidFill>
                  <a:srgbClr val="000000"/>
                </a:solidFill>
                <a:latin typeface="Times New Roman" panose="02020603050405020304" pitchFamily="18" charset="0"/>
                <a:ea typeface="Times New Roman" panose="02020603050405020304" pitchFamily="18" charset="0"/>
              </a:rPr>
              <a:t>n</a:t>
            </a:r>
            <a:r>
              <a:rPr lang="ru-RU" sz="2400" i="1" baseline="-25000" dirty="0" err="1">
                <a:solidFill>
                  <a:srgbClr val="000000"/>
                </a:solidFill>
                <a:latin typeface="Times New Roman" panose="02020603050405020304" pitchFamily="18" charset="0"/>
                <a:ea typeface="Times New Roman" panose="02020603050405020304" pitchFamily="18" charset="0"/>
              </a:rPr>
              <a:t>уровней</a:t>
            </a:r>
            <a:r>
              <a:rPr lang="ru-RU" sz="2400" dirty="0">
                <a:solidFill>
                  <a:srgbClr val="000000"/>
                </a:solidFill>
                <a:latin typeface="Times New Roman" panose="02020603050405020304" pitchFamily="18" charset="0"/>
                <a:ea typeface="Times New Roman" panose="02020603050405020304" pitchFamily="18" charset="0"/>
              </a:rPr>
              <a:t> :</a:t>
            </a:r>
            <a:endParaRPr lang="ru-RU" sz="2000" dirty="0">
              <a:latin typeface="Times New Roman" panose="02020603050405020304" pitchFamily="18" charset="0"/>
              <a:ea typeface="Times New Roman" panose="02020603050405020304" pitchFamily="18" charset="0"/>
            </a:endParaRPr>
          </a:p>
          <a:p>
            <a:pPr indent="450215" algn="ctr">
              <a:lnSpc>
                <a:spcPct val="150000"/>
              </a:lnSpc>
              <a:spcAft>
                <a:spcPts val="0"/>
              </a:spcAft>
            </a:pPr>
            <a:r>
              <a:rPr lang="ru-RU" sz="2800" b="1" i="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N</a:t>
            </a:r>
            <a:r>
              <a:rPr lang="ru-RU" sz="2800" b="1" i="1"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узлов</a:t>
            </a:r>
            <a:r>
              <a:rPr lang="ru-RU" sz="2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2</a:t>
            </a:r>
            <a:r>
              <a:rPr lang="ru-RU" sz="2800" b="1" i="1"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n</a:t>
            </a:r>
            <a:r>
              <a:rPr lang="ru-RU" sz="2800" b="1" i="1" baseline="-25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уровней</a:t>
            </a:r>
            <a:r>
              <a:rPr lang="ru-RU" sz="2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− 1</a:t>
            </a:r>
            <a:endParaRPr lang="ru-RU" sz="2000" b="1" dirty="0">
              <a:latin typeface="Calibri" panose="020F0502020204030204" pitchFamily="34" charset="0"/>
              <a:ea typeface="Calibri" panose="020F0502020204030204" pitchFamily="34" charset="0"/>
              <a:cs typeface="Times New Roman" panose="02020603050405020304" pitchFamily="18" charset="0"/>
            </a:endParaRPr>
          </a:p>
          <a:p>
            <a:pPr indent="450215">
              <a:lnSpc>
                <a:spcPct val="150000"/>
              </a:lnSpc>
              <a:spcAft>
                <a:spcPts val="0"/>
              </a:spcAft>
            </a:pPr>
            <a:r>
              <a:rPr lang="ru-RU" sz="2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2000" b="1" dirty="0">
              <a:latin typeface="Calibri" panose="020F0502020204030204" pitchFamily="34" charset="0"/>
              <a:ea typeface="Calibri" panose="020F0502020204030204" pitchFamily="34" charset="0"/>
              <a:cs typeface="Times New Roman" panose="02020603050405020304" pitchFamily="18" charset="0"/>
            </a:endParaRPr>
          </a:p>
          <a:p>
            <a:pPr indent="450215" algn="ctr">
              <a:lnSpc>
                <a:spcPct val="150000"/>
              </a:lnSpc>
              <a:spcAft>
                <a:spcPts val="0"/>
              </a:spcAft>
            </a:pPr>
            <a:r>
              <a:rPr lang="ru-RU" sz="2800" b="1" i="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n</a:t>
            </a:r>
            <a:r>
              <a:rPr lang="ru-RU" sz="2800" b="1" i="1"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уровней</a:t>
            </a:r>
            <a:r>
              <a:rPr lang="ru-RU" sz="2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a:t>
            </a:r>
            <a:r>
              <a:rPr lang="ru-RU" sz="2800"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log</a:t>
            </a:r>
            <a:r>
              <a:rPr lang="ru-RU" sz="2800" b="1" baseline="-25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a:t>
            </a:r>
            <a:r>
              <a:rPr lang="ru-RU" sz="2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ru-RU" sz="2800" b="1" i="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N</a:t>
            </a:r>
            <a:r>
              <a:rPr lang="ru-RU" sz="2800" b="1" i="1" baseline="-25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узлов</a:t>
            </a:r>
            <a:r>
              <a:rPr lang="ru-RU" sz="2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+ 1)</a:t>
            </a:r>
            <a:endParaRPr lang="ru-RU"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634008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510859" y="851207"/>
            <a:ext cx="11131639" cy="4457952"/>
          </a:xfrm>
          <a:prstGeom prst="rect">
            <a:avLst/>
          </a:prstGeom>
        </p:spPr>
        <p:txBody>
          <a:bodyPr wrap="square">
            <a:spAutoFit/>
          </a:bodyPr>
          <a:lstStyle/>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Состояние сбалансированности (хотя бы в менее строгом смысле) часто оказывается настолько важным для тех областей, в которых деревья применяются, что для достижения этого состояния принимают специальные меры. Такими мерами являются либо та или иная операция </a:t>
            </a:r>
            <a:r>
              <a:rPr lang="ru-RU" sz="2400" b="1" dirty="0">
                <a:solidFill>
                  <a:srgbClr val="000000"/>
                </a:solidFill>
                <a:latin typeface="Times New Roman" panose="02020603050405020304" pitchFamily="18" charset="0"/>
                <a:ea typeface="Times New Roman" panose="02020603050405020304" pitchFamily="18" charset="0"/>
              </a:rPr>
              <a:t>балансировки</a:t>
            </a:r>
            <a:r>
              <a:rPr lang="ru-RU" sz="2400" dirty="0">
                <a:solidFill>
                  <a:srgbClr val="000000"/>
                </a:solidFill>
                <a:latin typeface="Times New Roman" panose="02020603050405020304" pitchFamily="18" charset="0"/>
                <a:ea typeface="Times New Roman" panose="02020603050405020304" pitchFamily="18" charset="0"/>
              </a:rPr>
              <a:t> (принудительной) дерева, в том числе включающая в себя упомянутые операции </a:t>
            </a:r>
            <a:r>
              <a:rPr lang="ru-RU" sz="2400" b="1" dirty="0">
                <a:solidFill>
                  <a:srgbClr val="000000"/>
                </a:solidFill>
                <a:latin typeface="Times New Roman" panose="02020603050405020304" pitchFamily="18" charset="0"/>
                <a:ea typeface="Times New Roman" panose="02020603050405020304" pitchFamily="18" charset="0"/>
              </a:rPr>
              <a:t>поворотов</a:t>
            </a:r>
            <a:r>
              <a:rPr lang="ru-RU" sz="2400" dirty="0">
                <a:solidFill>
                  <a:srgbClr val="000000"/>
                </a:solidFill>
                <a:latin typeface="Times New Roman" panose="02020603050405020304" pitchFamily="18" charset="0"/>
                <a:ea typeface="Times New Roman" panose="02020603050405020304" pitchFamily="18" charset="0"/>
              </a:rPr>
              <a:t>, либо использование специальных видов деревьев, обеспечивающих балансировку при каждой операции добавления или удаления узла. Основными видами таких деревьев являются </a:t>
            </a:r>
            <a:r>
              <a:rPr lang="ru-RU" sz="2400" b="1" dirty="0">
                <a:solidFill>
                  <a:srgbClr val="000000"/>
                </a:solidFill>
                <a:latin typeface="Times New Roman" panose="02020603050405020304" pitchFamily="18" charset="0"/>
                <a:ea typeface="Times New Roman" panose="02020603050405020304" pitchFamily="18" charset="0"/>
              </a:rPr>
              <a:t>АВЛ</a:t>
            </a:r>
            <a:r>
              <a:rPr lang="ru-RU" sz="2400" dirty="0">
                <a:solidFill>
                  <a:srgbClr val="000000"/>
                </a:solidFill>
                <a:latin typeface="Times New Roman" panose="02020603050405020304" pitchFamily="18" charset="0"/>
                <a:ea typeface="Times New Roman" panose="02020603050405020304" pitchFamily="18" charset="0"/>
              </a:rPr>
              <a:t>-дерево и </a:t>
            </a:r>
            <a:r>
              <a:rPr lang="ru-RU" sz="2400" b="1" dirty="0">
                <a:solidFill>
                  <a:srgbClr val="000000"/>
                </a:solidFill>
                <a:latin typeface="Times New Roman" panose="02020603050405020304" pitchFamily="18" charset="0"/>
                <a:ea typeface="Times New Roman" panose="02020603050405020304" pitchFamily="18" charset="0"/>
              </a:rPr>
              <a:t>красно-чёрное</a:t>
            </a:r>
            <a:r>
              <a:rPr lang="ru-RU" sz="2400" dirty="0">
                <a:solidFill>
                  <a:srgbClr val="000000"/>
                </a:solidFill>
                <a:latin typeface="Times New Roman" panose="02020603050405020304" pitchFamily="18" charset="0"/>
                <a:ea typeface="Times New Roman" panose="02020603050405020304" pitchFamily="18" charset="0"/>
              </a:rPr>
              <a:t> дерево. </a:t>
            </a:r>
            <a:endParaRPr lang="ru-RU"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7519997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5056977" y="243556"/>
            <a:ext cx="2039404" cy="523220"/>
          </a:xfrm>
          <a:prstGeom prst="rect">
            <a:avLst/>
          </a:prstGeom>
        </p:spPr>
        <p:txBody>
          <a:bodyPr wrap="none">
            <a:spAutoFit/>
          </a:bodyPr>
          <a:lstStyle/>
          <a:p>
            <a:r>
              <a:rPr lang="ru-RU" sz="2800" b="1" i="1" dirty="0">
                <a:solidFill>
                  <a:srgbClr val="000000"/>
                </a:solidFill>
                <a:latin typeface="Times New Roman" panose="02020603050405020304" pitchFamily="18" charset="0"/>
                <a:ea typeface="Calibri" panose="020F0502020204030204" pitchFamily="34" charset="0"/>
              </a:rPr>
              <a:t>АВЛ-дерево</a:t>
            </a:r>
            <a:endParaRPr lang="ru-RU" sz="2800" b="1" i="1" dirty="0"/>
          </a:p>
        </p:txBody>
      </p:sp>
      <p:sp>
        <p:nvSpPr>
          <p:cNvPr id="4" name="Прямоугольник 3"/>
          <p:cNvSpPr/>
          <p:nvPr/>
        </p:nvSpPr>
        <p:spPr>
          <a:xfrm>
            <a:off x="420709" y="789725"/>
            <a:ext cx="11414975" cy="5078313"/>
          </a:xfrm>
          <a:prstGeom prst="rect">
            <a:avLst/>
          </a:prstGeom>
        </p:spPr>
        <p:txBody>
          <a:bodyPr wrap="square">
            <a:spAutoFit/>
          </a:bodyPr>
          <a:lstStyle/>
          <a:p>
            <a:pPr indent="450215" algn="just">
              <a:lnSpc>
                <a:spcPct val="150000"/>
              </a:lnSpc>
              <a:spcAft>
                <a:spcPts val="0"/>
              </a:spcAft>
            </a:pPr>
            <a:r>
              <a:rPr lang="ru-RU" sz="2400" b="1" dirty="0">
                <a:solidFill>
                  <a:srgbClr val="000000"/>
                </a:solidFill>
                <a:latin typeface="Times New Roman" panose="02020603050405020304" pitchFamily="18" charset="0"/>
                <a:ea typeface="Times New Roman" panose="02020603050405020304" pitchFamily="18" charset="0"/>
              </a:rPr>
              <a:t>АВЛ</a:t>
            </a:r>
            <a:r>
              <a:rPr lang="ru-RU" sz="2400" dirty="0">
                <a:solidFill>
                  <a:srgbClr val="000000"/>
                </a:solidFill>
                <a:latin typeface="Times New Roman" panose="02020603050405020304" pitchFamily="18" charset="0"/>
                <a:ea typeface="Times New Roman" panose="02020603050405020304" pitchFamily="18" charset="0"/>
              </a:rPr>
              <a:t>-дерево получило своё название по фамилиям его разработчиков – советских математиков Георгия Максимовича Адельсон-Вельского (родился 8 января 1922 г. в Самаре) и Евгения Михайловича Ландиса, которые предложили использовать такое дерево в 1962 году.</a:t>
            </a:r>
            <a:endParaRPr lang="ru-RU" sz="2000"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АВЛ-дерево полностью удовлетворяет </a:t>
            </a:r>
            <a:r>
              <a:rPr lang="ru-RU" sz="2400" dirty="0">
                <a:latin typeface="Times New Roman" panose="02020603050405020304" pitchFamily="18" charset="0"/>
                <a:ea typeface="Times New Roman" panose="02020603050405020304" pitchFamily="18" charset="0"/>
              </a:rPr>
              <a:t>менее строгому определению сбалансированности</a:t>
            </a:r>
            <a:r>
              <a:rPr lang="ru-RU" sz="2400" dirty="0">
                <a:solidFill>
                  <a:srgbClr val="000000"/>
                </a:solidFill>
                <a:latin typeface="Times New Roman" panose="02020603050405020304" pitchFamily="18" charset="0"/>
                <a:ea typeface="Times New Roman" panose="02020603050405020304" pitchFamily="18" charset="0"/>
              </a:rPr>
              <a:t> дерева. Сбалансированность достигается за счёт упомянутых выше операций поворотов (или вращений), а для сравнения высот ветвей в каждом узле двоичного дерева поиска используется </a:t>
            </a:r>
            <a:r>
              <a:rPr lang="ru-RU" sz="2400" b="1" dirty="0">
                <a:solidFill>
                  <a:srgbClr val="000000"/>
                </a:solidFill>
                <a:latin typeface="Times New Roman" panose="02020603050405020304" pitchFamily="18" charset="0"/>
                <a:ea typeface="Times New Roman" panose="02020603050405020304" pitchFamily="18" charset="0"/>
              </a:rPr>
              <a:t>дополнительное поле</a:t>
            </a:r>
            <a:r>
              <a:rPr lang="ru-RU" sz="2400" dirty="0">
                <a:solidFill>
                  <a:srgbClr val="000000"/>
                </a:solidFill>
                <a:latin typeface="Times New Roman" panose="02020603050405020304" pitchFamily="18" charset="0"/>
                <a:ea typeface="Times New Roman" panose="02020603050405020304" pitchFamily="18" charset="0"/>
              </a:rPr>
              <a:t> – признак сбалансированности ветвей (или разность их высот).</a:t>
            </a:r>
            <a:endParaRPr lang="ru-RU"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8893555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4272306" y="217799"/>
            <a:ext cx="3608745" cy="523220"/>
          </a:xfrm>
          <a:prstGeom prst="rect">
            <a:avLst/>
          </a:prstGeom>
        </p:spPr>
        <p:txBody>
          <a:bodyPr wrap="none">
            <a:spAutoFit/>
          </a:bodyPr>
          <a:lstStyle/>
          <a:p>
            <a:r>
              <a:rPr lang="ru-RU" sz="2800" b="1" i="1" dirty="0">
                <a:solidFill>
                  <a:srgbClr val="000000"/>
                </a:solidFill>
                <a:latin typeface="Times New Roman" panose="02020603050405020304" pitchFamily="18" charset="0"/>
                <a:ea typeface="Calibri" panose="020F0502020204030204" pitchFamily="34" charset="0"/>
              </a:rPr>
              <a:t>Красно-чёрное дерево</a:t>
            </a:r>
            <a:endParaRPr lang="ru-RU" sz="2800" b="1" i="1" dirty="0"/>
          </a:p>
        </p:txBody>
      </p:sp>
      <p:sp>
        <p:nvSpPr>
          <p:cNvPr id="4" name="Прямоугольник 3"/>
          <p:cNvSpPr/>
          <p:nvPr/>
        </p:nvSpPr>
        <p:spPr>
          <a:xfrm>
            <a:off x="388509" y="599408"/>
            <a:ext cx="11376338" cy="6093976"/>
          </a:xfrm>
          <a:prstGeom prst="rect">
            <a:avLst/>
          </a:prstGeom>
        </p:spPr>
        <p:txBody>
          <a:bodyPr wrap="square">
            <a:spAutoFit/>
          </a:bodyPr>
          <a:lstStyle/>
          <a:p>
            <a:pPr indent="450215" algn="just">
              <a:lnSpc>
                <a:spcPct val="150000"/>
              </a:lnSpc>
              <a:spcAft>
                <a:spcPts val="0"/>
              </a:spcAft>
            </a:pPr>
            <a:r>
              <a:rPr lang="ru-RU" sz="2400" b="1" dirty="0">
                <a:solidFill>
                  <a:srgbClr val="000000"/>
                </a:solidFill>
                <a:latin typeface="Times New Roman" panose="02020603050405020304" pitchFamily="18" charset="0"/>
                <a:ea typeface="Times New Roman" panose="02020603050405020304" pitchFamily="18" charset="0"/>
              </a:rPr>
              <a:t>Красно-чёрное</a:t>
            </a:r>
            <a:r>
              <a:rPr lang="ru-RU" sz="2400" dirty="0">
                <a:solidFill>
                  <a:srgbClr val="000000"/>
                </a:solidFill>
                <a:latin typeface="Times New Roman" panose="02020603050405020304" pitchFamily="18" charset="0"/>
                <a:ea typeface="Times New Roman" panose="02020603050405020304" pitchFamily="18" charset="0"/>
              </a:rPr>
              <a:t> дерево (</a:t>
            </a:r>
            <a:r>
              <a:rPr lang="ru-RU" sz="2400" b="1" dirty="0">
                <a:solidFill>
                  <a:srgbClr val="000000"/>
                </a:solidFill>
                <a:latin typeface="Times New Roman" panose="02020603050405020304" pitchFamily="18" charset="0"/>
                <a:ea typeface="Times New Roman" panose="02020603050405020304" pitchFamily="18" charset="0"/>
              </a:rPr>
              <a:t>RB</a:t>
            </a:r>
            <a:r>
              <a:rPr lang="ru-RU" sz="2400" dirty="0">
                <a:solidFill>
                  <a:srgbClr val="000000"/>
                </a:solidFill>
                <a:latin typeface="Times New Roman" panose="02020603050405020304" pitchFamily="18" charset="0"/>
                <a:ea typeface="Times New Roman" panose="02020603050405020304" pitchFamily="18" charset="0"/>
              </a:rPr>
              <a:t>-</a:t>
            </a:r>
            <a:r>
              <a:rPr lang="ru-RU" sz="2400" dirty="0" err="1">
                <a:solidFill>
                  <a:srgbClr val="000000"/>
                </a:solidFill>
                <a:latin typeface="Times New Roman" panose="02020603050405020304" pitchFamily="18" charset="0"/>
                <a:ea typeface="Times New Roman" panose="02020603050405020304" pitchFamily="18" charset="0"/>
              </a:rPr>
              <a:t>tree</a:t>
            </a:r>
            <a:r>
              <a:rPr lang="ru-RU" sz="2400" dirty="0">
                <a:solidFill>
                  <a:srgbClr val="000000"/>
                </a:solidFill>
                <a:latin typeface="Times New Roman" panose="02020603050405020304" pitchFamily="18" charset="0"/>
                <a:ea typeface="Times New Roman" panose="02020603050405020304" pitchFamily="18" charset="0"/>
              </a:rPr>
              <a:t>) отличается от АВЛ-дерева смыслом признака сбалансированности: вместо разности высот ветвей используется абстрактный "цвет" (красный или чёрный) и дерево строится по следующим правилам</a:t>
            </a:r>
            <a:r>
              <a:rPr lang="ru-RU" sz="2400" dirty="0" smtClean="0">
                <a:solidFill>
                  <a:srgbClr val="000000"/>
                </a:solidFill>
                <a:latin typeface="Times New Roman" panose="02020603050405020304" pitchFamily="18" charset="0"/>
                <a:ea typeface="Times New Roman" panose="02020603050405020304" pitchFamily="18" charset="0"/>
              </a:rPr>
              <a:t>:</a:t>
            </a:r>
          </a:p>
          <a:p>
            <a:pPr indent="450215" algn="just">
              <a:lnSpc>
                <a:spcPct val="150000"/>
              </a:lnSpc>
              <a:spcAft>
                <a:spcPts val="0"/>
              </a:spcAft>
            </a:pPr>
            <a:endParaRPr lang="ru-RU" sz="2000"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1. Все </a:t>
            </a:r>
            <a:r>
              <a:rPr lang="ru-RU" sz="2400" b="1" dirty="0">
                <a:solidFill>
                  <a:srgbClr val="000000"/>
                </a:solidFill>
                <a:latin typeface="Times New Roman" panose="02020603050405020304" pitchFamily="18" charset="0"/>
                <a:ea typeface="Times New Roman" panose="02020603050405020304" pitchFamily="18" charset="0"/>
              </a:rPr>
              <a:t>указатели</a:t>
            </a:r>
            <a:r>
              <a:rPr lang="ru-RU" sz="2400" dirty="0">
                <a:solidFill>
                  <a:srgbClr val="000000"/>
                </a:solidFill>
                <a:latin typeface="Times New Roman" panose="02020603050405020304" pitchFamily="18" charset="0"/>
                <a:ea typeface="Times New Roman" panose="02020603050405020304" pitchFamily="18" charset="0"/>
              </a:rPr>
              <a:t> на терминальные узлы считаются </a:t>
            </a:r>
            <a:r>
              <a:rPr lang="ru-RU" sz="2400" b="1" dirty="0">
                <a:solidFill>
                  <a:srgbClr val="000000"/>
                </a:solidFill>
                <a:latin typeface="Times New Roman" panose="02020603050405020304" pitchFamily="18" charset="0"/>
                <a:ea typeface="Times New Roman" panose="02020603050405020304" pitchFamily="18" charset="0"/>
              </a:rPr>
              <a:t>непустыми</a:t>
            </a:r>
            <a:r>
              <a:rPr lang="ru-RU" sz="2400" dirty="0">
                <a:solidFill>
                  <a:srgbClr val="000000"/>
                </a:solidFill>
                <a:latin typeface="Times New Roman" panose="02020603050405020304" pitchFamily="18" charset="0"/>
                <a:ea typeface="Times New Roman" panose="02020603050405020304" pitchFamily="18" charset="0"/>
              </a:rPr>
              <a:t> (т.е. в дереве имеются </a:t>
            </a:r>
            <a:r>
              <a:rPr lang="ru-RU" sz="2400" b="1" dirty="0">
                <a:solidFill>
                  <a:srgbClr val="000000"/>
                </a:solidFill>
                <a:latin typeface="Times New Roman" panose="02020603050405020304" pitchFamily="18" charset="0"/>
                <a:ea typeface="Times New Roman" panose="02020603050405020304" pitchFamily="18" charset="0"/>
              </a:rPr>
              <a:t>фиктивные терминальные узлы</a:t>
            </a:r>
            <a:r>
              <a:rPr lang="ru-RU" sz="2400" dirty="0">
                <a:solidFill>
                  <a:srgbClr val="000000"/>
                </a:solidFill>
                <a:latin typeface="Times New Roman" panose="02020603050405020304" pitchFamily="18" charset="0"/>
                <a:ea typeface="Times New Roman" panose="02020603050405020304" pitchFamily="18" charset="0"/>
              </a:rPr>
              <a:t>).</a:t>
            </a:r>
            <a:endParaRPr lang="ru-RU" sz="2000"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2. </a:t>
            </a:r>
            <a:r>
              <a:rPr lang="ru-RU" sz="2400" b="1" dirty="0">
                <a:solidFill>
                  <a:srgbClr val="000000"/>
                </a:solidFill>
                <a:latin typeface="Times New Roman" panose="02020603050405020304" pitchFamily="18" charset="0"/>
                <a:ea typeface="Times New Roman" panose="02020603050405020304" pitchFamily="18" charset="0"/>
              </a:rPr>
              <a:t>Все</a:t>
            </a:r>
            <a:r>
              <a:rPr lang="ru-RU" sz="2400" dirty="0">
                <a:solidFill>
                  <a:srgbClr val="000000"/>
                </a:solidFill>
                <a:latin typeface="Times New Roman" panose="02020603050405020304" pitchFamily="18" charset="0"/>
                <a:ea typeface="Times New Roman" panose="02020603050405020304" pitchFamily="18" charset="0"/>
              </a:rPr>
              <a:t> такие </a:t>
            </a:r>
            <a:r>
              <a:rPr lang="ru-RU" sz="2400" b="1" dirty="0">
                <a:solidFill>
                  <a:srgbClr val="000000"/>
                </a:solidFill>
                <a:latin typeface="Times New Roman" panose="02020603050405020304" pitchFamily="18" charset="0"/>
                <a:ea typeface="Times New Roman" panose="02020603050405020304" pitchFamily="18" charset="0"/>
              </a:rPr>
              <a:t>терминальные узлы</a:t>
            </a:r>
            <a:r>
              <a:rPr lang="ru-RU" sz="2400" dirty="0">
                <a:solidFill>
                  <a:srgbClr val="000000"/>
                </a:solidFill>
                <a:latin typeface="Times New Roman" panose="02020603050405020304" pitchFamily="18" charset="0"/>
                <a:ea typeface="Times New Roman" panose="02020603050405020304" pitchFamily="18" charset="0"/>
              </a:rPr>
              <a:t> считаются "</a:t>
            </a:r>
            <a:r>
              <a:rPr lang="ru-RU" sz="2400" b="1" dirty="0">
                <a:solidFill>
                  <a:srgbClr val="000000"/>
                </a:solidFill>
                <a:latin typeface="Times New Roman" panose="02020603050405020304" pitchFamily="18" charset="0"/>
                <a:ea typeface="Times New Roman" panose="02020603050405020304" pitchFamily="18" charset="0"/>
              </a:rPr>
              <a:t>чёрными</a:t>
            </a:r>
            <a:r>
              <a:rPr lang="ru-RU" sz="2400" dirty="0">
                <a:solidFill>
                  <a:srgbClr val="000000"/>
                </a:solidFill>
                <a:latin typeface="Times New Roman" panose="02020603050405020304" pitchFamily="18" charset="0"/>
                <a:ea typeface="Times New Roman" panose="02020603050405020304" pitchFamily="18" charset="0"/>
              </a:rPr>
              <a:t>".</a:t>
            </a:r>
            <a:endParaRPr lang="ru-RU" sz="2000"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3. </a:t>
            </a:r>
            <a:r>
              <a:rPr lang="ru-RU" sz="2400" b="1" dirty="0">
                <a:solidFill>
                  <a:srgbClr val="000000"/>
                </a:solidFill>
                <a:latin typeface="Times New Roman" panose="02020603050405020304" pitchFamily="18" charset="0"/>
                <a:ea typeface="Times New Roman" panose="02020603050405020304" pitchFamily="18" charset="0"/>
              </a:rPr>
              <a:t>Все</a:t>
            </a:r>
            <a:r>
              <a:rPr lang="ru-RU" sz="2400" dirty="0">
                <a:solidFill>
                  <a:srgbClr val="000000"/>
                </a:solidFill>
                <a:latin typeface="Times New Roman" panose="02020603050405020304" pitchFamily="18" charset="0"/>
                <a:ea typeface="Times New Roman" panose="02020603050405020304" pitchFamily="18" charset="0"/>
              </a:rPr>
              <a:t> узлы, соседние с "</a:t>
            </a:r>
            <a:r>
              <a:rPr lang="ru-RU" sz="2400" b="1" dirty="0">
                <a:solidFill>
                  <a:srgbClr val="000000"/>
                </a:solidFill>
                <a:latin typeface="Times New Roman" panose="02020603050405020304" pitchFamily="18" charset="0"/>
                <a:ea typeface="Times New Roman" panose="02020603050405020304" pitchFamily="18" charset="0"/>
              </a:rPr>
              <a:t>красными</a:t>
            </a:r>
            <a:r>
              <a:rPr lang="ru-RU" sz="2400" dirty="0">
                <a:solidFill>
                  <a:srgbClr val="000000"/>
                </a:solidFill>
                <a:latin typeface="Times New Roman" panose="02020603050405020304" pitchFamily="18" charset="0"/>
                <a:ea typeface="Times New Roman" panose="02020603050405020304" pitchFamily="18" charset="0"/>
              </a:rPr>
              <a:t>" узлами, считаются "</a:t>
            </a:r>
            <a:r>
              <a:rPr lang="ru-RU" sz="2400" b="1" dirty="0">
                <a:solidFill>
                  <a:srgbClr val="000000"/>
                </a:solidFill>
                <a:latin typeface="Times New Roman" panose="02020603050405020304" pitchFamily="18" charset="0"/>
                <a:ea typeface="Times New Roman" panose="02020603050405020304" pitchFamily="18" charset="0"/>
              </a:rPr>
              <a:t>чёрными</a:t>
            </a:r>
            <a:r>
              <a:rPr lang="ru-RU" sz="2400" dirty="0">
                <a:solidFill>
                  <a:srgbClr val="000000"/>
                </a:solidFill>
                <a:latin typeface="Times New Roman" panose="02020603050405020304" pitchFamily="18" charset="0"/>
                <a:ea typeface="Times New Roman" panose="02020603050405020304" pitchFamily="18" charset="0"/>
              </a:rPr>
              <a:t>" (т.е. запрещена ситуация с двумя "красными" узлами подряд).</a:t>
            </a:r>
            <a:endParaRPr lang="ru-RU" sz="2000"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4. В левой и правой ветвях дерева, ведущих от его корня к листьям, число "</a:t>
            </a:r>
            <a:r>
              <a:rPr lang="ru-RU" sz="2400" b="1" dirty="0">
                <a:solidFill>
                  <a:srgbClr val="000000"/>
                </a:solidFill>
                <a:latin typeface="Times New Roman" panose="02020603050405020304" pitchFamily="18" charset="0"/>
                <a:ea typeface="Times New Roman" panose="02020603050405020304" pitchFamily="18" charset="0"/>
              </a:rPr>
              <a:t>чёрных</a:t>
            </a:r>
            <a:r>
              <a:rPr lang="ru-RU" sz="2400" dirty="0">
                <a:solidFill>
                  <a:srgbClr val="000000"/>
                </a:solidFill>
                <a:latin typeface="Times New Roman" panose="02020603050405020304" pitchFamily="18" charset="0"/>
                <a:ea typeface="Times New Roman" panose="02020603050405020304" pitchFamily="18" charset="0"/>
              </a:rPr>
              <a:t>" узлов одинаково. Это число называется "</a:t>
            </a:r>
            <a:r>
              <a:rPr lang="ru-RU" sz="2400" b="1" dirty="0">
                <a:solidFill>
                  <a:srgbClr val="000000"/>
                </a:solidFill>
                <a:latin typeface="Times New Roman" panose="02020603050405020304" pitchFamily="18" charset="0"/>
                <a:ea typeface="Times New Roman" panose="02020603050405020304" pitchFamily="18" charset="0"/>
              </a:rPr>
              <a:t>чёрной высотой</a:t>
            </a:r>
            <a:r>
              <a:rPr lang="ru-RU" sz="2400" dirty="0">
                <a:solidFill>
                  <a:srgbClr val="000000"/>
                </a:solidFill>
                <a:latin typeface="Times New Roman" panose="02020603050405020304" pitchFamily="18" charset="0"/>
                <a:ea typeface="Times New Roman" panose="02020603050405020304" pitchFamily="18" charset="0"/>
              </a:rPr>
              <a:t>" дерева.</a:t>
            </a:r>
            <a:endParaRPr lang="ru-RU"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530467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pic>
        <p:nvPicPr>
          <p:cNvPr id="3" name="Рисунок 2" descr="http://saod.narod.ru/saod3/rbtree.png"/>
          <p:cNvPicPr/>
          <p:nvPr/>
        </p:nvPicPr>
        <p:blipFill>
          <a:blip r:embed="rId2"/>
          <a:srcRect/>
          <a:stretch>
            <a:fillRect/>
          </a:stretch>
        </p:blipFill>
        <p:spPr bwMode="auto">
          <a:xfrm>
            <a:off x="1960034" y="297555"/>
            <a:ext cx="8233290" cy="4055503"/>
          </a:xfrm>
          <a:prstGeom prst="rect">
            <a:avLst/>
          </a:prstGeom>
          <a:noFill/>
          <a:ln w="9525">
            <a:noFill/>
            <a:miter lim="800000"/>
            <a:headEnd/>
            <a:tailEnd/>
          </a:ln>
        </p:spPr>
      </p:pic>
      <p:sp>
        <p:nvSpPr>
          <p:cNvPr id="4" name="Прямоугольник 3"/>
          <p:cNvSpPr/>
          <p:nvPr/>
        </p:nvSpPr>
        <p:spPr>
          <a:xfrm>
            <a:off x="3028679" y="4602869"/>
            <a:ext cx="6096000" cy="966290"/>
          </a:xfrm>
          <a:prstGeom prst="rect">
            <a:avLst/>
          </a:prstGeom>
        </p:spPr>
        <p:txBody>
          <a:bodyPr>
            <a:spAutoFit/>
          </a:bodyPr>
          <a:lstStyle/>
          <a:p>
            <a:pPr indent="450215" algn="ctr">
              <a:lnSpc>
                <a:spcPct val="150000"/>
              </a:lnSpc>
              <a:spcAft>
                <a:spcPts val="0"/>
              </a:spcAft>
            </a:pP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Рисунок 4.12 – Пример красно-чёрного дерева с фиктивными чёрными терминальными узлами</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477674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459344" y="1176504"/>
            <a:ext cx="11234670" cy="4457952"/>
          </a:xfrm>
          <a:prstGeom prst="rect">
            <a:avLst/>
          </a:prstGeom>
        </p:spPr>
        <p:txBody>
          <a:bodyPr wrap="square">
            <a:spAutoFit/>
          </a:bodyPr>
          <a:lstStyle/>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Теоретически считается, что красно-чёрное дерево требует меньшего объёма памяти для хранения отдельного узла, чем АВЛ-дерево, т.к. для представления цвета достаточно всего одного бита. Но на практике это преимущество реализовать без потерь на дополнительные операции доступа к отдельным битам весьма сложно. Даже один из вариантов реализации красно-чёрного дерева – когда "красные" узлы обозначаются нечётными ключами, а "чёрные" узлы – чётными (или наоборот), не всегда пригоден на практике, т.к. решаемая задача может не допускать такого разделения узлов.</a:t>
            </a:r>
            <a:endParaRPr lang="ru-RU"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7691438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201767" y="252649"/>
            <a:ext cx="11518007" cy="3416320"/>
          </a:xfrm>
          <a:prstGeom prst="rect">
            <a:avLst/>
          </a:prstGeom>
        </p:spPr>
        <p:txBody>
          <a:bodyPr wrap="square">
            <a:spAutoFit/>
          </a:bodyPr>
          <a:lstStyle/>
          <a:p>
            <a:pPr indent="450215" algn="just">
              <a:lnSpc>
                <a:spcPct val="150000"/>
              </a:lnSpc>
              <a:spcAft>
                <a:spcPts val="0"/>
              </a:spcAft>
            </a:pPr>
            <a:r>
              <a:rPr lang="ru-RU" sz="2400" dirty="0">
                <a:solidFill>
                  <a:srgbClr val="000000"/>
                </a:solidFill>
                <a:latin typeface="Times New Roman" panose="02020603050405020304" pitchFamily="18" charset="0"/>
                <a:ea typeface="Times New Roman" panose="02020603050405020304" pitchFamily="18" charset="0"/>
              </a:rPr>
              <a:t>Используемые при балансировке операции </a:t>
            </a:r>
            <a:r>
              <a:rPr lang="ru-RU" sz="2400" b="1" dirty="0">
                <a:solidFill>
                  <a:srgbClr val="000000"/>
                </a:solidFill>
                <a:latin typeface="Times New Roman" panose="02020603050405020304" pitchFamily="18" charset="0"/>
                <a:ea typeface="Times New Roman" panose="02020603050405020304" pitchFamily="18" charset="0"/>
              </a:rPr>
              <a:t>вращения</a:t>
            </a:r>
            <a:r>
              <a:rPr lang="ru-RU" sz="2400" dirty="0">
                <a:solidFill>
                  <a:srgbClr val="000000"/>
                </a:solidFill>
                <a:latin typeface="Times New Roman" panose="02020603050405020304" pitchFamily="18" charset="0"/>
                <a:ea typeface="Times New Roman" panose="02020603050405020304" pitchFamily="18" charset="0"/>
              </a:rPr>
              <a:t> фактически представляют собой </a:t>
            </a:r>
            <a:r>
              <a:rPr lang="ru-RU" sz="2400" dirty="0" err="1">
                <a:solidFill>
                  <a:srgbClr val="000000"/>
                </a:solidFill>
                <a:latin typeface="Times New Roman" panose="02020603050405020304" pitchFamily="18" charset="0"/>
                <a:ea typeface="Times New Roman" panose="02020603050405020304" pitchFamily="18" charset="0"/>
              </a:rPr>
              <a:t>переприсвоения</a:t>
            </a:r>
            <a:r>
              <a:rPr lang="ru-RU" sz="2400" dirty="0">
                <a:solidFill>
                  <a:srgbClr val="000000"/>
                </a:solidFill>
                <a:latin typeface="Times New Roman" panose="02020603050405020304" pitchFamily="18" charset="0"/>
                <a:ea typeface="Times New Roman" panose="02020603050405020304" pitchFamily="18" charset="0"/>
              </a:rPr>
              <a:t> значений указателей в узлах дерева и, как следствие, </a:t>
            </a:r>
            <a:r>
              <a:rPr lang="ru-RU" sz="2400" dirty="0" err="1">
                <a:solidFill>
                  <a:srgbClr val="000000"/>
                </a:solidFill>
                <a:latin typeface="Times New Roman" panose="02020603050405020304" pitchFamily="18" charset="0"/>
                <a:ea typeface="Times New Roman" panose="02020603050405020304" pitchFamily="18" charset="0"/>
              </a:rPr>
              <a:t>перепроведение</a:t>
            </a:r>
            <a:r>
              <a:rPr lang="ru-RU" sz="2400" dirty="0">
                <a:solidFill>
                  <a:srgbClr val="000000"/>
                </a:solidFill>
                <a:latin typeface="Times New Roman" panose="02020603050405020304" pitchFamily="18" charset="0"/>
                <a:ea typeface="Times New Roman" panose="02020603050405020304" pitchFamily="18" charset="0"/>
              </a:rPr>
              <a:t> связей между узлами, после которого высоты левой и правой ветвей оказываются одинаковыми (или отличаются не более чем на один уровень) и дерево считается сбалансированным. Суть операции вращения иллюстрируется следующим рисунком:</a:t>
            </a:r>
            <a:endParaRPr lang="ru-RU" sz="2000" dirty="0">
              <a:effectLst/>
              <a:latin typeface="Times New Roman" panose="02020603050405020304" pitchFamily="18" charset="0"/>
              <a:ea typeface="Times New Roman" panose="02020603050405020304" pitchFamily="18" charset="0"/>
            </a:endParaRPr>
          </a:p>
        </p:txBody>
      </p:sp>
      <p:pic>
        <p:nvPicPr>
          <p:cNvPr id="4" name="Рисунок 3" descr="http://saod.narod.ru/saod3/avl_vrash.png"/>
          <p:cNvPicPr/>
          <p:nvPr/>
        </p:nvPicPr>
        <p:blipFill>
          <a:blip r:embed="rId2"/>
          <a:srcRect/>
          <a:stretch>
            <a:fillRect/>
          </a:stretch>
        </p:blipFill>
        <p:spPr bwMode="auto">
          <a:xfrm>
            <a:off x="3423700" y="3088582"/>
            <a:ext cx="4226351" cy="3067519"/>
          </a:xfrm>
          <a:prstGeom prst="rect">
            <a:avLst/>
          </a:prstGeom>
          <a:noFill/>
          <a:ln w="9525">
            <a:noFill/>
            <a:miter lim="800000"/>
            <a:headEnd/>
            <a:tailEnd/>
          </a:ln>
        </p:spPr>
      </p:pic>
      <p:sp>
        <p:nvSpPr>
          <p:cNvPr id="5" name="Прямоугольник 4"/>
          <p:cNvSpPr/>
          <p:nvPr/>
        </p:nvSpPr>
        <p:spPr>
          <a:xfrm>
            <a:off x="2658330" y="5997071"/>
            <a:ext cx="5757089" cy="504625"/>
          </a:xfrm>
          <a:prstGeom prst="rect">
            <a:avLst/>
          </a:prstGeom>
        </p:spPr>
        <p:txBody>
          <a:bodyPr wrap="none">
            <a:spAutoFit/>
          </a:bodyPr>
          <a:lstStyle/>
          <a:p>
            <a:pPr indent="450215" algn="ctr">
              <a:lnSpc>
                <a:spcPct val="150000"/>
              </a:lnSpc>
              <a:spcAft>
                <a:spcPts val="0"/>
              </a:spcAft>
            </a:pP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Рисунок 4.13 – Операция вращения (поворота)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451439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334850" y="248656"/>
            <a:ext cx="11475077" cy="4708981"/>
          </a:xfrm>
          <a:prstGeom prst="rect">
            <a:avLst/>
          </a:prstGeom>
        </p:spPr>
        <p:txBody>
          <a:bodyPr wrap="square">
            <a:spAutoFit/>
          </a:bodyPr>
          <a:lstStyle/>
          <a:p>
            <a:pPr indent="450215" algn="just">
              <a:lnSpc>
                <a:spcPct val="150000"/>
              </a:lnSpc>
              <a:spcAft>
                <a:spcPts val="0"/>
              </a:spcAft>
            </a:pPr>
            <a:r>
              <a:rPr lang="ru-RU" sz="2000" dirty="0">
                <a:solidFill>
                  <a:srgbClr val="000000"/>
                </a:solidFill>
                <a:latin typeface="Times New Roman" panose="02020603050405020304" pitchFamily="18" charset="0"/>
                <a:ea typeface="Times New Roman" panose="02020603050405020304" pitchFamily="18" charset="0"/>
              </a:rPr>
              <a:t>Здесь чёрным цветом показано исходное несбалансированное дерево (ветви показаны большими треугольниками, внутри этих ветвей узлы могут быть </a:t>
            </a:r>
            <a:r>
              <a:rPr lang="ru-RU" sz="2000" dirty="0" err="1">
                <a:solidFill>
                  <a:srgbClr val="000000"/>
                </a:solidFill>
                <a:latin typeface="Times New Roman" panose="02020603050405020304" pitchFamily="18" charset="0"/>
                <a:ea typeface="Times New Roman" panose="02020603050405020304" pitchFamily="18" charset="0"/>
              </a:rPr>
              <a:t>ужЕ</a:t>
            </a:r>
            <a:r>
              <a:rPr lang="ru-RU" sz="2000" dirty="0">
                <a:solidFill>
                  <a:srgbClr val="000000"/>
                </a:solidFill>
                <a:latin typeface="Times New Roman" panose="02020603050405020304" pitchFamily="18" charset="0"/>
                <a:ea typeface="Times New Roman" panose="02020603050405020304" pitchFamily="18" charset="0"/>
              </a:rPr>
              <a:t> сбалансированы). Можно считать, что дерево "подвешено" за свой текущий корень на красный крюк. Поворот состоит в "подвеске" дерева за другой узел (который станет новым корнем) на зелёный крюк и коррекции связей: к левой ветви нового корня проводится новая связь (показана зелёным) от старого корня (эта ветка будет новой правой веткой старого корня), связь от нового корня к его старой левой ветви рвётся (зачёркнуто зелёным), и связь между старым и новым корнями меняет направление (фактически существующая связь в одном направлении уже порвана, а в обратном направлении – проводится заново). В итоге дерево "поворачивается" вокруг новой точки подвески, откуда эта операция и получила своё название. После вращения в рассматриваемом случае высоты левой и правой ветвей нового корня будут одинаковыми.</a:t>
            </a:r>
            <a:endParaRPr lang="ru-RU"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9660875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601014" y="407402"/>
            <a:ext cx="10964214" cy="2308324"/>
          </a:xfrm>
          <a:prstGeom prst="rect">
            <a:avLst/>
          </a:prstGeom>
        </p:spPr>
        <p:txBody>
          <a:bodyPr wrap="square">
            <a:spAutoFit/>
          </a:bodyPr>
          <a:lstStyle/>
          <a:p>
            <a:r>
              <a:rPr lang="ru-RU" sz="2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Операция вращения может применяться не только для балансировки АВЛ- или красно-чёрных деревьев, но и обычных двоичных деревьев, не обязательно деревьев поиска. Например, один из вариантов принудительной балансировки обычного дерева заключается в преобразовании исходного дерева в </a:t>
            </a:r>
            <a:r>
              <a:rPr lang="ru-RU" sz="24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лево-ассоциативное</a:t>
            </a:r>
            <a:r>
              <a:rPr lang="ru-RU" sz="2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(т.е. в левую "</a:t>
            </a:r>
            <a:r>
              <a:rPr lang="ru-RU" sz="24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лозу</a:t>
            </a:r>
            <a:r>
              <a:rPr lang="ru-RU" sz="2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с помощью последовательных операций вращения </a:t>
            </a:r>
            <a:endParaRPr lang="ru-RU" sz="2400" dirty="0"/>
          </a:p>
        </p:txBody>
      </p:sp>
      <p:pic>
        <p:nvPicPr>
          <p:cNvPr id="4" name="Рисунок 3" descr="http://saod.narod.ru/saod3/loza1.png"/>
          <p:cNvPicPr/>
          <p:nvPr/>
        </p:nvPicPr>
        <p:blipFill>
          <a:blip r:embed="rId2"/>
          <a:srcRect/>
          <a:stretch>
            <a:fillRect/>
          </a:stretch>
        </p:blipFill>
        <p:spPr bwMode="auto">
          <a:xfrm>
            <a:off x="2652846" y="2565713"/>
            <a:ext cx="5589633" cy="2611594"/>
          </a:xfrm>
          <a:prstGeom prst="rect">
            <a:avLst/>
          </a:prstGeom>
          <a:noFill/>
          <a:ln w="9525">
            <a:noFill/>
            <a:miter lim="800000"/>
            <a:headEnd/>
            <a:tailEnd/>
          </a:ln>
        </p:spPr>
      </p:pic>
      <p:sp>
        <p:nvSpPr>
          <p:cNvPr id="5" name="Прямоугольник 4"/>
          <p:cNvSpPr/>
          <p:nvPr/>
        </p:nvSpPr>
        <p:spPr>
          <a:xfrm>
            <a:off x="2652846" y="5476658"/>
            <a:ext cx="6096000" cy="966290"/>
          </a:xfrm>
          <a:prstGeom prst="rect">
            <a:avLst/>
          </a:prstGeom>
        </p:spPr>
        <p:txBody>
          <a:bodyPr>
            <a:spAutoFit/>
          </a:bodyPr>
          <a:lstStyle/>
          <a:p>
            <a:pPr indent="450215" algn="ctr">
              <a:lnSpc>
                <a:spcPct val="150000"/>
              </a:lnSpc>
              <a:spcAft>
                <a:spcPts val="0"/>
              </a:spcAft>
            </a:pP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Рисунок 4.14 – Преобразование дерева в "лозу". 1-й этап</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15892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2" name="Прямоугольник 1"/>
          <p:cNvSpPr/>
          <p:nvPr/>
        </p:nvSpPr>
        <p:spPr>
          <a:xfrm>
            <a:off x="394952" y="356654"/>
            <a:ext cx="10771030" cy="3939540"/>
          </a:xfrm>
          <a:prstGeom prst="rect">
            <a:avLst/>
          </a:prstGeom>
        </p:spPr>
        <p:txBody>
          <a:bodyPr wrap="square">
            <a:spAutoFit/>
          </a:bodyPr>
          <a:lstStyle/>
          <a:p>
            <a:pPr indent="450215" algn="just">
              <a:lnSpc>
                <a:spcPct val="150000"/>
              </a:lnSpc>
              <a:spcAft>
                <a:spcPts val="0"/>
              </a:spcAft>
            </a:pP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Существует очень большое количество видов </a:t>
            </a:r>
            <a:r>
              <a:rPr lang="ru-RU" sz="20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древовидных структур данных</a:t>
            </a: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которые можно классифицировать по нескольким различным признакам. Одно такое разделение уже было приведено – </a:t>
            </a:r>
            <a:r>
              <a:rPr lang="ru-RU" sz="20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деревья</a:t>
            </a: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a:t>
            </a:r>
            <a:r>
              <a:rPr lang="ru-RU" sz="20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пирамиды</a:t>
            </a: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Из других признаков классификации следует указать (в 1-ю очередь) </a:t>
            </a:r>
            <a:r>
              <a:rPr lang="ru-RU" sz="20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число ветвей</a:t>
            </a: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отходящих от корня дерева. Деревья могут быть:</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двоичными</a:t>
            </a: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(или </a:t>
            </a:r>
            <a:r>
              <a:rPr lang="ru-RU" sz="20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бинарными</a:t>
            </a: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имеющими не более двух ветвей (примеров таких деревьев очень много, они будут приведены позже);</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ru-RU" sz="2000" dirty="0" smtClean="0">
                <a:solidFill>
                  <a:srgbClr val="000000"/>
                </a:solidFill>
                <a:effectLst/>
                <a:latin typeface="Times New Roman" panose="02020603050405020304" pitchFamily="18" charset="0"/>
                <a:ea typeface="Times New Roman" panose="02020603050405020304" pitchFamily="18" charset="0"/>
              </a:rPr>
              <a:t>– с числом ветвей больше 2 – часто такие деревья называют</a:t>
            </a:r>
            <a:r>
              <a:rPr lang="ru-RU" sz="2000" b="1" dirty="0" smtClean="0">
                <a:solidFill>
                  <a:srgbClr val="000000"/>
                </a:solidFill>
                <a:effectLst/>
                <a:latin typeface="Times New Roman" panose="02020603050405020304" pitchFamily="18" charset="0"/>
                <a:ea typeface="Times New Roman" panose="02020603050405020304" pitchFamily="18" charset="0"/>
              </a:rPr>
              <a:t> </a:t>
            </a:r>
            <a:r>
              <a:rPr lang="ru-RU" sz="2000" b="1" dirty="0" err="1" smtClean="0">
                <a:solidFill>
                  <a:srgbClr val="000000"/>
                </a:solidFill>
                <a:effectLst/>
                <a:latin typeface="Times New Roman" panose="02020603050405020304" pitchFamily="18" charset="0"/>
                <a:ea typeface="Times New Roman" panose="02020603050405020304" pitchFamily="18" charset="0"/>
              </a:rPr>
              <a:t>мультивариантными</a:t>
            </a:r>
            <a:r>
              <a:rPr lang="ru-RU" sz="2000" dirty="0" smtClean="0">
                <a:solidFill>
                  <a:srgbClr val="000000"/>
                </a:solidFill>
                <a:effectLst/>
                <a:latin typeface="Times New Roman" panose="02020603050405020304" pitchFamily="18" charset="0"/>
                <a:ea typeface="Times New Roman" panose="02020603050405020304" pitchFamily="18" charset="0"/>
              </a:rPr>
              <a:t> (</a:t>
            </a:r>
            <a:r>
              <a:rPr lang="ru-RU" sz="2000" b="1" dirty="0" err="1" smtClean="0">
                <a:solidFill>
                  <a:srgbClr val="000000"/>
                </a:solidFill>
                <a:effectLst/>
                <a:latin typeface="Times New Roman" panose="02020603050405020304" pitchFamily="18" charset="0"/>
                <a:ea typeface="Times New Roman" panose="02020603050405020304" pitchFamily="18" charset="0"/>
              </a:rPr>
              <a:t>многопутевыми</a:t>
            </a:r>
            <a:r>
              <a:rPr lang="ru-RU" sz="2000" dirty="0" smtClean="0">
                <a:solidFill>
                  <a:srgbClr val="000000"/>
                </a:solidFill>
                <a:effectLst/>
                <a:latin typeface="Times New Roman" panose="02020603050405020304" pitchFamily="18" charset="0"/>
                <a:ea typeface="Times New Roman" panose="02020603050405020304" pitchFamily="18" charset="0"/>
              </a:rPr>
              <a:t>) или K-деревьями (т.е. K-мерными).</a:t>
            </a:r>
            <a:endParaRPr lang="ru-RU" sz="2000" dirty="0"/>
          </a:p>
        </p:txBody>
      </p:sp>
      <p:sp>
        <p:nvSpPr>
          <p:cNvPr id="3" name="Прямоугольник 2"/>
          <p:cNvSpPr/>
          <p:nvPr/>
        </p:nvSpPr>
        <p:spPr>
          <a:xfrm>
            <a:off x="394952" y="4296194"/>
            <a:ext cx="10771030" cy="1889620"/>
          </a:xfrm>
          <a:prstGeom prst="rect">
            <a:avLst/>
          </a:prstGeom>
        </p:spPr>
        <p:txBody>
          <a:bodyPr wrap="square">
            <a:spAutoFit/>
          </a:bodyPr>
          <a:lstStyle/>
          <a:p>
            <a:pPr indent="450215" algn="just">
              <a:lnSpc>
                <a:spcPct val="150000"/>
              </a:lnSpc>
              <a:spcAft>
                <a:spcPts val="0"/>
              </a:spcAft>
            </a:pP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Примерами могут быть 2-3-деревья (и им подобные), Б-деревья и т.п. Видов K-деревьев очень много (свыше 40 различных древовидных структур для представления многомерной информации: R-</a:t>
            </a:r>
            <a:r>
              <a:rPr lang="ru-RU" sz="20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Tree</a:t>
            </a: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R+-</a:t>
            </a:r>
            <a:r>
              <a:rPr lang="ru-RU" sz="20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Tree</a:t>
            </a: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Hilbert</a:t>
            </a: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R-</a:t>
            </a:r>
            <a:r>
              <a:rPr lang="ru-RU" sz="20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Tree</a:t>
            </a: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hB-Tree</a:t>
            </a: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hBII-Tree</a:t>
            </a: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BV-</a:t>
            </a:r>
            <a:r>
              <a:rPr lang="ru-RU" sz="20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Tree</a:t>
            </a: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BD-</a:t>
            </a:r>
            <a:r>
              <a:rPr lang="ru-RU" sz="20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Tree</a:t>
            </a: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GBD-</a:t>
            </a:r>
            <a:r>
              <a:rPr lang="ru-RU" sz="20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Tree</a:t>
            </a: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G-</a:t>
            </a:r>
            <a:r>
              <a:rPr lang="ru-RU" sz="20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Tree</a:t>
            </a:r>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и т.д.</a:t>
            </a: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3098215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8" name="Прямоугольник 7"/>
          <p:cNvSpPr/>
          <p:nvPr/>
        </p:nvSpPr>
        <p:spPr>
          <a:xfrm>
            <a:off x="446467" y="249893"/>
            <a:ext cx="11221791" cy="498663"/>
          </a:xfrm>
          <a:prstGeom prst="rect">
            <a:avLst/>
          </a:prstGeom>
        </p:spPr>
        <p:txBody>
          <a:bodyPr wrap="square">
            <a:spAutoFit/>
          </a:bodyPr>
          <a:lstStyle/>
          <a:p>
            <a:pPr indent="450215" algn="just">
              <a:lnSpc>
                <a:spcPct val="150000"/>
              </a:lnSpc>
              <a:spcAft>
                <a:spcPts val="0"/>
              </a:spcAft>
            </a:pPr>
            <a:r>
              <a:rPr lang="ru-RU" sz="2000" dirty="0">
                <a:solidFill>
                  <a:srgbClr val="000000"/>
                </a:solidFill>
                <a:latin typeface="Times New Roman" panose="02020603050405020304" pitchFamily="18" charset="0"/>
                <a:ea typeface="Times New Roman" panose="02020603050405020304" pitchFamily="18" charset="0"/>
              </a:rPr>
              <a:t>Затем "лоза" преобразуется в сбалансированное дерево при помощи той же операции.</a:t>
            </a:r>
            <a:endParaRPr lang="ru-RU" dirty="0">
              <a:effectLst/>
              <a:latin typeface="Times New Roman" panose="02020603050405020304" pitchFamily="18" charset="0"/>
              <a:ea typeface="Times New Roman" panose="02020603050405020304" pitchFamily="18" charset="0"/>
            </a:endParaRPr>
          </a:p>
        </p:txBody>
      </p:sp>
      <p:pic>
        <p:nvPicPr>
          <p:cNvPr id="13" name="Рисунок 12" descr="http://saod.narod.ru/saod3/loza2.png"/>
          <p:cNvPicPr/>
          <p:nvPr/>
        </p:nvPicPr>
        <p:blipFill>
          <a:blip r:embed="rId2"/>
          <a:srcRect/>
          <a:stretch>
            <a:fillRect/>
          </a:stretch>
        </p:blipFill>
        <p:spPr bwMode="auto">
          <a:xfrm>
            <a:off x="3075835" y="1066207"/>
            <a:ext cx="3531025" cy="1645545"/>
          </a:xfrm>
          <a:prstGeom prst="rect">
            <a:avLst/>
          </a:prstGeom>
          <a:noFill/>
          <a:ln w="9525">
            <a:noFill/>
            <a:miter lim="800000"/>
            <a:headEnd/>
            <a:tailEnd/>
          </a:ln>
        </p:spPr>
      </p:pic>
      <p:sp>
        <p:nvSpPr>
          <p:cNvPr id="9" name="Прямоугольник 8"/>
          <p:cNvSpPr/>
          <p:nvPr/>
        </p:nvSpPr>
        <p:spPr>
          <a:xfrm>
            <a:off x="2021505" y="2775487"/>
            <a:ext cx="5639685" cy="504625"/>
          </a:xfrm>
          <a:prstGeom prst="rect">
            <a:avLst/>
          </a:prstGeom>
        </p:spPr>
        <p:txBody>
          <a:bodyPr wrap="none">
            <a:spAutoFit/>
          </a:bodyPr>
          <a:lstStyle/>
          <a:p>
            <a:pPr indent="450215" algn="ctr">
              <a:lnSpc>
                <a:spcPct val="150000"/>
              </a:lnSpc>
              <a:spcAft>
                <a:spcPts val="0"/>
              </a:spcAft>
            </a:pP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Рисунок 4.15 – Однократный правый поворот</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5" name="Рисунок 14" descr="http://saod.narod.ru/saod3/loza3.png"/>
          <p:cNvPicPr/>
          <p:nvPr/>
        </p:nvPicPr>
        <p:blipFill>
          <a:blip r:embed="rId3"/>
          <a:srcRect/>
          <a:stretch>
            <a:fillRect/>
          </a:stretch>
        </p:blipFill>
        <p:spPr bwMode="auto">
          <a:xfrm>
            <a:off x="2592742" y="3343847"/>
            <a:ext cx="5276250" cy="2514595"/>
          </a:xfrm>
          <a:prstGeom prst="rect">
            <a:avLst/>
          </a:prstGeom>
          <a:noFill/>
          <a:ln w="9525">
            <a:noFill/>
            <a:miter lim="800000"/>
            <a:headEnd/>
            <a:tailEnd/>
          </a:ln>
        </p:spPr>
      </p:pic>
      <p:sp>
        <p:nvSpPr>
          <p:cNvPr id="10" name="Прямоугольник 9"/>
          <p:cNvSpPr/>
          <p:nvPr/>
        </p:nvSpPr>
        <p:spPr>
          <a:xfrm>
            <a:off x="1906554" y="6078836"/>
            <a:ext cx="6446958" cy="400110"/>
          </a:xfrm>
          <a:prstGeom prst="rect">
            <a:avLst/>
          </a:prstGeom>
        </p:spPr>
        <p:txBody>
          <a:bodyPr wrap="none">
            <a:spAutoFit/>
          </a:bodyPr>
          <a:lstStyle/>
          <a:p>
            <a:r>
              <a:rPr lang="ru-RU" sz="2000" dirty="0">
                <a:solidFill>
                  <a:srgbClr val="000000"/>
                </a:solidFill>
                <a:latin typeface="Times New Roman" panose="02020603050405020304" pitchFamily="18" charset="0"/>
                <a:ea typeface="Calibri" panose="020F0502020204030204" pitchFamily="34" charset="0"/>
              </a:rPr>
              <a:t>Рисунок 4.17 – Преобразование "лозы" в дерево. 3-й этап</a:t>
            </a:r>
            <a:endParaRPr lang="ru-RU" sz="2000" dirty="0"/>
          </a:p>
        </p:txBody>
      </p:sp>
    </p:spTree>
    <p:extLst>
      <p:ext uri="{BB962C8B-B14F-4D97-AF65-F5344CB8AC3E}">
        <p14:creationId xmlns:p14="http://schemas.microsoft.com/office/powerpoint/2010/main" val="29519124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pic>
        <p:nvPicPr>
          <p:cNvPr id="3" name="Рисунок 2" descr="http://saod.narod.ru/saod3/loza5.png"/>
          <p:cNvPicPr/>
          <p:nvPr/>
        </p:nvPicPr>
        <p:blipFill>
          <a:blip r:embed="rId2"/>
          <a:srcRect/>
          <a:stretch>
            <a:fillRect/>
          </a:stretch>
        </p:blipFill>
        <p:spPr bwMode="auto">
          <a:xfrm>
            <a:off x="1866562" y="671109"/>
            <a:ext cx="8420234" cy="2329668"/>
          </a:xfrm>
          <a:prstGeom prst="rect">
            <a:avLst/>
          </a:prstGeom>
          <a:noFill/>
          <a:ln w="9525">
            <a:noFill/>
            <a:miter lim="800000"/>
            <a:headEnd/>
            <a:tailEnd/>
          </a:ln>
        </p:spPr>
      </p:pic>
      <p:sp>
        <p:nvSpPr>
          <p:cNvPr id="4" name="Прямоугольник 3"/>
          <p:cNvSpPr/>
          <p:nvPr/>
        </p:nvSpPr>
        <p:spPr>
          <a:xfrm>
            <a:off x="2358977" y="3128481"/>
            <a:ext cx="7435403" cy="553998"/>
          </a:xfrm>
          <a:prstGeom prst="rect">
            <a:avLst/>
          </a:prstGeom>
        </p:spPr>
        <p:txBody>
          <a:bodyPr wrap="square">
            <a:spAutoFit/>
          </a:bodyPr>
          <a:lstStyle/>
          <a:p>
            <a:pPr indent="450215" algn="ctr">
              <a:lnSpc>
                <a:spcPct val="150000"/>
              </a:lnSpc>
              <a:spcAft>
                <a:spcPts val="0"/>
              </a:spcAft>
            </a:pP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Рисунок 4.18 – Завершение преобразования "лозы" в дерево.</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1306513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2" name="Прямоугольник 1"/>
          <p:cNvSpPr/>
          <p:nvPr/>
        </p:nvSpPr>
        <p:spPr>
          <a:xfrm>
            <a:off x="5218912" y="204920"/>
            <a:ext cx="1715534" cy="523220"/>
          </a:xfrm>
          <a:prstGeom prst="rect">
            <a:avLst/>
          </a:prstGeom>
        </p:spPr>
        <p:txBody>
          <a:bodyPr wrap="none">
            <a:spAutoFit/>
          </a:bodyPr>
          <a:lstStyle/>
          <a:p>
            <a:r>
              <a:rPr lang="ru-RU" sz="2800" b="1" i="1" dirty="0">
                <a:solidFill>
                  <a:srgbClr val="000000"/>
                </a:solidFill>
                <a:latin typeface="Times New Roman" panose="02020603050405020304" pitchFamily="18" charset="0"/>
                <a:ea typeface="Calibri" panose="020F0502020204030204" pitchFamily="34" charset="0"/>
              </a:rPr>
              <a:t>Б-деревья</a:t>
            </a:r>
            <a:endParaRPr lang="ru-RU" sz="2800" b="1" i="1" dirty="0"/>
          </a:p>
        </p:txBody>
      </p:sp>
      <p:sp>
        <p:nvSpPr>
          <p:cNvPr id="4" name="Прямоугольник 3"/>
          <p:cNvSpPr/>
          <p:nvPr/>
        </p:nvSpPr>
        <p:spPr>
          <a:xfrm>
            <a:off x="299018" y="712918"/>
            <a:ext cx="11523787" cy="1883657"/>
          </a:xfrm>
          <a:prstGeom prst="rect">
            <a:avLst/>
          </a:prstGeom>
        </p:spPr>
        <p:txBody>
          <a:bodyPr wrap="square">
            <a:spAutoFit/>
          </a:bodyPr>
          <a:lstStyle/>
          <a:p>
            <a:pPr indent="450215" algn="just">
              <a:lnSpc>
                <a:spcPct val="150000"/>
              </a:lnSpc>
              <a:spcAft>
                <a:spcPts val="0"/>
              </a:spcAft>
            </a:pPr>
            <a:r>
              <a:rPr lang="ru-RU" sz="2000" b="1" dirty="0">
                <a:solidFill>
                  <a:srgbClr val="000000"/>
                </a:solidFill>
                <a:latin typeface="Times New Roman" panose="02020603050405020304" pitchFamily="18" charset="0"/>
                <a:ea typeface="Times New Roman" panose="02020603050405020304" pitchFamily="18" charset="0"/>
              </a:rPr>
              <a:t>Б-деревья</a:t>
            </a:r>
            <a:r>
              <a:rPr lang="ru-RU" sz="2000" dirty="0">
                <a:solidFill>
                  <a:srgbClr val="000000"/>
                </a:solidFill>
                <a:latin typeface="Times New Roman" panose="02020603050405020304" pitchFamily="18" charset="0"/>
                <a:ea typeface="Times New Roman" panose="02020603050405020304" pitchFamily="18" charset="0"/>
              </a:rPr>
              <a:t> являются сбалансированными деревьями, у которых число ветвей, исходящих из узлов, может быть 2 и более. Узел, корневой для двух ветвей, содержит единственный ключ, а узел, корневой для нескольких ветвей, содержит составной ключ – несколько ключей, число которых на 1 меньше числа ветвей. Упрощенная архитектура Б-дерева показана на рисунке:</a:t>
            </a:r>
            <a:endParaRPr lang="ru-RU" dirty="0">
              <a:effectLst/>
              <a:latin typeface="Times New Roman" panose="02020603050405020304" pitchFamily="18" charset="0"/>
              <a:ea typeface="Times New Roman" panose="02020603050405020304" pitchFamily="18" charset="0"/>
            </a:endParaRPr>
          </a:p>
        </p:txBody>
      </p:sp>
      <p:pic>
        <p:nvPicPr>
          <p:cNvPr id="5" name="Рисунок 4" descr="http://saod.narod.ru/saod3/b-tree.png"/>
          <p:cNvPicPr/>
          <p:nvPr/>
        </p:nvPicPr>
        <p:blipFill>
          <a:blip r:embed="rId2"/>
          <a:srcRect/>
          <a:stretch>
            <a:fillRect/>
          </a:stretch>
        </p:blipFill>
        <p:spPr bwMode="auto">
          <a:xfrm>
            <a:off x="1075721" y="2596574"/>
            <a:ext cx="9420561" cy="2792047"/>
          </a:xfrm>
          <a:prstGeom prst="rect">
            <a:avLst/>
          </a:prstGeom>
          <a:noFill/>
          <a:ln w="9525">
            <a:noFill/>
            <a:miter lim="800000"/>
            <a:headEnd/>
            <a:tailEnd/>
          </a:ln>
        </p:spPr>
      </p:pic>
      <p:sp>
        <p:nvSpPr>
          <p:cNvPr id="6" name="Прямоугольник 5"/>
          <p:cNvSpPr/>
          <p:nvPr/>
        </p:nvSpPr>
        <p:spPr>
          <a:xfrm>
            <a:off x="4418153" y="5388622"/>
            <a:ext cx="3285515" cy="504625"/>
          </a:xfrm>
          <a:prstGeom prst="rect">
            <a:avLst/>
          </a:prstGeom>
        </p:spPr>
        <p:txBody>
          <a:bodyPr wrap="none">
            <a:spAutoFit/>
          </a:bodyPr>
          <a:lstStyle/>
          <a:p>
            <a:pPr indent="450215" algn="ctr">
              <a:lnSpc>
                <a:spcPct val="150000"/>
              </a:lnSpc>
              <a:spcAft>
                <a:spcPts val="0"/>
              </a:spcAft>
            </a:pP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Рисунок 4.19 – Б-дерево</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9119077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309093" y="348932"/>
            <a:ext cx="11346287" cy="2862322"/>
          </a:xfrm>
          <a:prstGeom prst="rect">
            <a:avLst/>
          </a:prstGeom>
        </p:spPr>
        <p:txBody>
          <a:bodyPr wrap="square">
            <a:spAutoFit/>
          </a:bodyPr>
          <a:lstStyle/>
          <a:p>
            <a:pPr indent="450215" algn="just">
              <a:lnSpc>
                <a:spcPct val="150000"/>
              </a:lnSpc>
              <a:spcAft>
                <a:spcPts val="0"/>
              </a:spcAft>
            </a:pPr>
            <a:r>
              <a:rPr lang="ru-RU" sz="2000" dirty="0">
                <a:solidFill>
                  <a:srgbClr val="000000"/>
                </a:solidFill>
                <a:latin typeface="Times New Roman" panose="02020603050405020304" pitchFamily="18" charset="0"/>
                <a:ea typeface="Times New Roman" panose="02020603050405020304" pitchFamily="18" charset="0"/>
              </a:rPr>
              <a:t>В зависимости от области применения таких деревьев, полезные данные могут храниться только в их терминальных узлах (в этом случае узлы верхних уровней обеспечивают быстрый доступ по ключам к терминальным узлам), или во всех узлах, как в обычных деревьях</a:t>
            </a:r>
            <a:r>
              <a:rPr lang="ru-RU" sz="2000" dirty="0" smtClean="0">
                <a:solidFill>
                  <a:srgbClr val="000000"/>
                </a:solidFill>
                <a:latin typeface="Times New Roman" panose="02020603050405020304" pitchFamily="18" charset="0"/>
                <a:ea typeface="Times New Roman" panose="02020603050405020304" pitchFamily="18" charset="0"/>
              </a:rPr>
              <a:t>.</a:t>
            </a: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sz="2000" dirty="0">
                <a:solidFill>
                  <a:srgbClr val="000000"/>
                </a:solidFill>
                <a:latin typeface="Times New Roman" panose="02020603050405020304" pitchFamily="18" charset="0"/>
                <a:ea typeface="Times New Roman" panose="02020603050405020304" pitchFamily="18" charset="0"/>
              </a:rPr>
              <a:t>Существуют способы преобразования двоичного дерева в Б-дерево и </a:t>
            </a:r>
            <a:r>
              <a:rPr lang="ru-RU" sz="2000" dirty="0" smtClean="0">
                <a:solidFill>
                  <a:srgbClr val="000000"/>
                </a:solidFill>
                <a:latin typeface="Times New Roman" panose="02020603050405020304" pitchFamily="18" charset="0"/>
                <a:ea typeface="Times New Roman" panose="02020603050405020304" pitchFamily="18" charset="0"/>
              </a:rPr>
              <a:t>наоборот.</a:t>
            </a:r>
            <a:endParaRPr lang="ru-RU" dirty="0" smtClean="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000" dirty="0" smtClean="0">
                <a:solidFill>
                  <a:srgbClr val="000000"/>
                </a:solidFill>
                <a:latin typeface="Times New Roman" panose="02020603050405020304" pitchFamily="18" charset="0"/>
                <a:ea typeface="Times New Roman" panose="02020603050405020304" pitchFamily="18" charset="0"/>
              </a:rPr>
              <a:t>Модификацией </a:t>
            </a:r>
            <a:r>
              <a:rPr lang="ru-RU" sz="2000" dirty="0">
                <a:solidFill>
                  <a:srgbClr val="000000"/>
                </a:solidFill>
                <a:latin typeface="Times New Roman" panose="02020603050405020304" pitchFamily="18" charset="0"/>
                <a:ea typeface="Times New Roman" panose="02020603050405020304" pitchFamily="18" charset="0"/>
              </a:rPr>
              <a:t>Б-дерева является </a:t>
            </a:r>
            <a:r>
              <a:rPr lang="ru-RU" sz="2000" b="1" dirty="0">
                <a:solidFill>
                  <a:srgbClr val="000000"/>
                </a:solidFill>
                <a:latin typeface="Times New Roman" panose="02020603050405020304" pitchFamily="18" charset="0"/>
                <a:ea typeface="Times New Roman" panose="02020603050405020304" pitchFamily="18" charset="0"/>
              </a:rPr>
              <a:t>Б+ дерево</a:t>
            </a:r>
            <a:r>
              <a:rPr lang="ru-RU" sz="2000" dirty="0">
                <a:solidFill>
                  <a:srgbClr val="000000"/>
                </a:solidFill>
                <a:latin typeface="Times New Roman" panose="02020603050405020304" pitchFamily="18" charset="0"/>
                <a:ea typeface="Times New Roman" panose="02020603050405020304" pitchFamily="18" charset="0"/>
              </a:rPr>
              <a:t> – Б-дерево, у которого терминальные узлы соединены в связный список (см. рисунок):</a:t>
            </a:r>
            <a:endParaRPr lang="ru-RU" dirty="0">
              <a:effectLst/>
              <a:latin typeface="Times New Roman" panose="02020603050405020304" pitchFamily="18" charset="0"/>
              <a:ea typeface="Times New Roman" panose="02020603050405020304" pitchFamily="18" charset="0"/>
            </a:endParaRPr>
          </a:p>
        </p:txBody>
      </p:sp>
      <p:pic>
        <p:nvPicPr>
          <p:cNvPr id="4" name="Рисунок 3" descr="http://saod.narod.ru/saod3/b--tree.png"/>
          <p:cNvPicPr/>
          <p:nvPr/>
        </p:nvPicPr>
        <p:blipFill>
          <a:blip r:embed="rId2"/>
          <a:srcRect/>
          <a:stretch>
            <a:fillRect/>
          </a:stretch>
        </p:blipFill>
        <p:spPr bwMode="auto">
          <a:xfrm>
            <a:off x="2639564" y="3211254"/>
            <a:ext cx="6865044" cy="2442571"/>
          </a:xfrm>
          <a:prstGeom prst="rect">
            <a:avLst/>
          </a:prstGeom>
          <a:noFill/>
          <a:ln w="9525">
            <a:noFill/>
            <a:miter lim="800000"/>
            <a:headEnd/>
            <a:tailEnd/>
          </a:ln>
        </p:spPr>
      </p:pic>
      <p:sp>
        <p:nvSpPr>
          <p:cNvPr id="5" name="Прямоугольник 4"/>
          <p:cNvSpPr/>
          <p:nvPr/>
        </p:nvSpPr>
        <p:spPr>
          <a:xfrm>
            <a:off x="4367612" y="5819660"/>
            <a:ext cx="3408947" cy="504625"/>
          </a:xfrm>
          <a:prstGeom prst="rect">
            <a:avLst/>
          </a:prstGeom>
        </p:spPr>
        <p:txBody>
          <a:bodyPr wrap="none">
            <a:spAutoFit/>
          </a:bodyPr>
          <a:lstStyle/>
          <a:p>
            <a:pPr indent="450215" algn="ctr">
              <a:lnSpc>
                <a:spcPct val="150000"/>
              </a:lnSpc>
              <a:spcAft>
                <a:spcPts val="0"/>
              </a:spcAft>
            </a:pP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Рисунок 4.20 – Б+ дерево</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6649520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01767" y="111620"/>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3" name="Прямоугольник 2"/>
          <p:cNvSpPr/>
          <p:nvPr/>
        </p:nvSpPr>
        <p:spPr>
          <a:xfrm>
            <a:off x="3841836" y="111620"/>
            <a:ext cx="4469686" cy="661207"/>
          </a:xfrm>
          <a:prstGeom prst="rect">
            <a:avLst/>
          </a:prstGeom>
        </p:spPr>
        <p:txBody>
          <a:bodyPr wrap="none">
            <a:spAutoFit/>
          </a:bodyPr>
          <a:lstStyle/>
          <a:p>
            <a:pPr indent="450215" algn="ctr">
              <a:lnSpc>
                <a:spcPct val="150000"/>
              </a:lnSpc>
              <a:spcAft>
                <a:spcPts val="0"/>
              </a:spcAft>
            </a:pPr>
            <a:r>
              <a:rPr lang="ru-RU" sz="2800" b="1" i="1" dirty="0" err="1">
                <a:solidFill>
                  <a:srgbClr val="000000"/>
                </a:solidFill>
                <a:latin typeface="Times New Roman" panose="02020603050405020304" pitchFamily="18" charset="0"/>
                <a:ea typeface="Times New Roman" panose="02020603050405020304" pitchFamily="18" charset="0"/>
              </a:rPr>
              <a:t>Многоключевые</a:t>
            </a:r>
            <a:r>
              <a:rPr lang="ru-RU" sz="2800" b="1" i="1" dirty="0">
                <a:solidFill>
                  <a:srgbClr val="000000"/>
                </a:solidFill>
                <a:latin typeface="Times New Roman" panose="02020603050405020304" pitchFamily="18" charset="0"/>
                <a:ea typeface="Times New Roman" panose="02020603050405020304" pitchFamily="18" charset="0"/>
              </a:rPr>
              <a:t> деревья</a:t>
            </a:r>
            <a:endParaRPr lang="ru-RU" sz="2800" b="1" i="1" dirty="0">
              <a:effectLst/>
              <a:latin typeface="Times New Roman" panose="02020603050405020304" pitchFamily="18" charset="0"/>
              <a:ea typeface="Times New Roman" panose="02020603050405020304" pitchFamily="18" charset="0"/>
            </a:endParaRPr>
          </a:p>
        </p:txBody>
      </p:sp>
      <p:sp>
        <p:nvSpPr>
          <p:cNvPr id="4" name="Прямоугольник 3"/>
          <p:cNvSpPr/>
          <p:nvPr/>
        </p:nvSpPr>
        <p:spPr>
          <a:xfrm>
            <a:off x="201767" y="772827"/>
            <a:ext cx="11621039" cy="5170646"/>
          </a:xfrm>
          <a:prstGeom prst="rect">
            <a:avLst/>
          </a:prstGeom>
        </p:spPr>
        <p:txBody>
          <a:bodyPr wrap="square">
            <a:spAutoFit/>
          </a:bodyPr>
          <a:lstStyle/>
          <a:p>
            <a:pPr indent="450215" algn="just">
              <a:lnSpc>
                <a:spcPct val="150000"/>
              </a:lnSpc>
              <a:spcAft>
                <a:spcPts val="0"/>
              </a:spcAft>
            </a:pPr>
            <a:r>
              <a:rPr lang="ru-RU" sz="2000" dirty="0">
                <a:solidFill>
                  <a:srgbClr val="000000"/>
                </a:solidFill>
                <a:latin typeface="Times New Roman" panose="02020603050405020304" pitchFamily="18" charset="0"/>
                <a:ea typeface="Times New Roman" panose="02020603050405020304" pitchFamily="18" charset="0"/>
              </a:rPr>
              <a:t>Б-деревья могут считаться частным случаем </a:t>
            </a:r>
            <a:r>
              <a:rPr lang="ru-RU" sz="2000" dirty="0" err="1">
                <a:solidFill>
                  <a:srgbClr val="000000"/>
                </a:solidFill>
                <a:latin typeface="Times New Roman" panose="02020603050405020304" pitchFamily="18" charset="0"/>
                <a:ea typeface="Times New Roman" panose="02020603050405020304" pitchFamily="18" charset="0"/>
              </a:rPr>
              <a:t>многоключевых</a:t>
            </a:r>
            <a:r>
              <a:rPr lang="ru-RU" sz="2000" dirty="0">
                <a:solidFill>
                  <a:srgbClr val="000000"/>
                </a:solidFill>
                <a:latin typeface="Times New Roman" panose="02020603050405020304" pitchFamily="18" charset="0"/>
                <a:ea typeface="Times New Roman" panose="02020603050405020304" pitchFamily="18" charset="0"/>
              </a:rPr>
              <a:t> деревьев (с переменным числом ключей). Ещё один такой частный случай – </a:t>
            </a:r>
            <a:r>
              <a:rPr lang="ru-RU" sz="2000" b="1" dirty="0">
                <a:solidFill>
                  <a:srgbClr val="000000"/>
                </a:solidFill>
                <a:latin typeface="Times New Roman" panose="02020603050405020304" pitchFamily="18" charset="0"/>
                <a:ea typeface="Times New Roman" panose="02020603050405020304" pitchFamily="18" charset="0"/>
              </a:rPr>
              <a:t>Декартово дерево</a:t>
            </a:r>
            <a:r>
              <a:rPr lang="ru-RU" sz="2000" dirty="0">
                <a:solidFill>
                  <a:srgbClr val="000000"/>
                </a:solidFill>
                <a:latin typeface="Times New Roman" panose="02020603050405020304" pitchFamily="18" charset="0"/>
                <a:ea typeface="Times New Roman" panose="02020603050405020304" pitchFamily="18" charset="0"/>
              </a:rPr>
              <a:t>. Это древовидная структура данных, в каждом узле которой содержится 2 ключа, по одному ключу она является двоичной пирамидой, а по второму ключу – двоичным деревом поиска.</a:t>
            </a:r>
            <a:endParaRPr lang="ru-RU" dirty="0">
              <a:latin typeface="Times New Roman" panose="02020603050405020304" pitchFamily="18" charset="0"/>
              <a:ea typeface="Times New Roman" panose="02020603050405020304" pitchFamily="18" charset="0"/>
            </a:endParaRPr>
          </a:p>
          <a:p>
            <a:pPr indent="450215" algn="ctr">
              <a:lnSpc>
                <a:spcPct val="150000"/>
              </a:lnSpc>
              <a:spcAft>
                <a:spcPts val="0"/>
              </a:spcAft>
            </a:pP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sz="2000" dirty="0">
                <a:solidFill>
                  <a:srgbClr val="000000"/>
                </a:solidFill>
                <a:latin typeface="Times New Roman" panose="02020603050405020304" pitchFamily="18" charset="0"/>
                <a:ea typeface="Times New Roman" panose="02020603050405020304" pitchFamily="18" charset="0"/>
              </a:rPr>
              <a:t>Более простая ситуация – </a:t>
            </a:r>
            <a:r>
              <a:rPr lang="ru-RU" sz="2000" b="1" dirty="0" err="1">
                <a:solidFill>
                  <a:srgbClr val="000000"/>
                </a:solidFill>
                <a:latin typeface="Times New Roman" panose="02020603050405020304" pitchFamily="18" charset="0"/>
                <a:ea typeface="Times New Roman" panose="02020603050405020304" pitchFamily="18" charset="0"/>
              </a:rPr>
              <a:t>двухключевое</a:t>
            </a:r>
            <a:r>
              <a:rPr lang="ru-RU" sz="2000" dirty="0">
                <a:solidFill>
                  <a:srgbClr val="000000"/>
                </a:solidFill>
                <a:latin typeface="Times New Roman" panose="02020603050405020304" pitchFamily="18" charset="0"/>
                <a:ea typeface="Times New Roman" panose="02020603050405020304" pitchFamily="18" charset="0"/>
              </a:rPr>
              <a:t> дерево, которое является двоичным деревом поиска либо только по одному из ключей, либо по сумме ключей (именно в этом случае возможно повторение сумм ключей). Такое дерево может использоваться для описания рёбер графа. При этом также возможно повторение ключей в дереве, в зависимости от структуры графа.</a:t>
            </a:r>
            <a:endParaRPr lang="ru-RU"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ru-RU" sz="2000" dirty="0">
                <a:solidFill>
                  <a:srgbClr val="000000"/>
                </a:solidFill>
                <a:latin typeface="Times New Roman" panose="02020603050405020304" pitchFamily="18" charset="0"/>
                <a:ea typeface="Times New Roman" panose="02020603050405020304" pitchFamily="18" charset="0"/>
              </a:rPr>
              <a:t>Операции с такими </a:t>
            </a:r>
            <a:r>
              <a:rPr lang="ru-RU" sz="2000" dirty="0" err="1">
                <a:solidFill>
                  <a:srgbClr val="000000"/>
                </a:solidFill>
                <a:latin typeface="Times New Roman" panose="02020603050405020304" pitchFamily="18" charset="0"/>
                <a:ea typeface="Times New Roman" panose="02020603050405020304" pitchFamily="18" charset="0"/>
              </a:rPr>
              <a:t>двухключевыми</a:t>
            </a:r>
            <a:r>
              <a:rPr lang="ru-RU" sz="2000" dirty="0">
                <a:solidFill>
                  <a:srgbClr val="000000"/>
                </a:solidFill>
                <a:latin typeface="Times New Roman" panose="02020603050405020304" pitchFamily="18" charset="0"/>
                <a:ea typeface="Times New Roman" panose="02020603050405020304" pitchFamily="18" charset="0"/>
              </a:rPr>
              <a:t> деревьями ничем не отличаются от операций с обычными двоичными деревьями.</a:t>
            </a:r>
            <a:endParaRPr lang="ru-RU"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04664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кругленный прямоугольник 5"/>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2" name="Прямоугольник 1"/>
          <p:cNvSpPr/>
          <p:nvPr/>
        </p:nvSpPr>
        <p:spPr>
          <a:xfrm>
            <a:off x="545206" y="327781"/>
            <a:ext cx="10835425" cy="3785652"/>
          </a:xfrm>
          <a:prstGeom prst="rect">
            <a:avLst/>
          </a:prstGeom>
        </p:spPr>
        <p:txBody>
          <a:bodyPr wrap="square">
            <a:spAutoFit/>
          </a:bodyPr>
          <a:lstStyle/>
          <a:p>
            <a:pPr indent="450215" algn="just">
              <a:lnSpc>
                <a:spcPct val="150000"/>
              </a:lnSpc>
              <a:spcAft>
                <a:spcPts val="0"/>
              </a:spcAft>
            </a:pP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Важным признаком является состояние </a:t>
            </a:r>
            <a:r>
              <a:rPr lang="ru-RU" sz="20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сбалансированности</a:t>
            </a: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дерева и способы его достижения. Деревья могут быть:</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сбалансированными;</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идеально сбалансированными;</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вырожденными;</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отличающимися более или менее сильно от сбалансированных и от вырожденных.</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Прямоугольник 3"/>
          <p:cNvSpPr/>
          <p:nvPr/>
        </p:nvSpPr>
        <p:spPr>
          <a:xfrm>
            <a:off x="545206" y="4113433"/>
            <a:ext cx="10934162" cy="1695144"/>
          </a:xfrm>
          <a:prstGeom prst="rect">
            <a:avLst/>
          </a:prstGeom>
        </p:spPr>
        <p:txBody>
          <a:bodyPr wrap="square">
            <a:spAutoFit/>
          </a:bodyPr>
          <a:lstStyle/>
          <a:p>
            <a:pPr indent="450215" algn="just">
              <a:lnSpc>
                <a:spcPct val="150000"/>
              </a:lnSpc>
              <a:spcAft>
                <a:spcPts val="0"/>
              </a:spcAft>
            </a:pP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Автоматическая балансировка дерева выполняется, например, для </a:t>
            </a:r>
            <a:r>
              <a:rPr lang="ru-RU"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АВЛ-деревьев</a:t>
            </a: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красно-чёрных</a:t>
            </a: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деревьев (все эти деревья являются </a:t>
            </a:r>
            <a:r>
              <a:rPr lang="ru-RU"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двоичными</a:t>
            </a: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Б-деревьев</a:t>
            </a: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некоторых других видов деревьев.</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Прямоугольник 4"/>
          <p:cNvSpPr/>
          <p:nvPr/>
        </p:nvSpPr>
        <p:spPr>
          <a:xfrm>
            <a:off x="594574" y="5872518"/>
            <a:ext cx="10835425" cy="677430"/>
          </a:xfrm>
          <a:prstGeom prst="rect">
            <a:avLst/>
          </a:prstGeom>
        </p:spPr>
        <p:txBody>
          <a:bodyPr wrap="square">
            <a:spAutoFit/>
          </a:bodyPr>
          <a:lstStyle/>
          <a:p>
            <a:pPr>
              <a:lnSpc>
                <a:spcPts val="1575"/>
              </a:lnSpc>
              <a:spcBef>
                <a:spcPts val="600"/>
              </a:spcBef>
              <a:spcAft>
                <a:spcPts val="600"/>
              </a:spcAft>
            </a:pPr>
            <a:r>
              <a:rPr lang="ru-RU" sz="2400" dirty="0" smtClean="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АВЛ-дерево — сбалансированное по высоте </a:t>
            </a:r>
            <a:r>
              <a:rPr lang="ru-RU" sz="2400" u="sng" dirty="0" smtClean="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hlinkClick r:id="rId2" tooltip="Двоичное дерево поиска"/>
              </a:rPr>
              <a:t>двоичное дерево поиска</a:t>
            </a:r>
            <a:r>
              <a:rPr lang="ru-RU" sz="2400" dirty="0" smtClean="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для </a:t>
            </a:r>
          </a:p>
          <a:p>
            <a:pPr>
              <a:lnSpc>
                <a:spcPts val="1575"/>
              </a:lnSpc>
              <a:spcBef>
                <a:spcPts val="600"/>
              </a:spcBef>
              <a:spcAft>
                <a:spcPts val="600"/>
              </a:spcAft>
            </a:pPr>
            <a:r>
              <a:rPr lang="ru-RU" sz="2400" dirty="0" smtClean="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каждой его вершины высота её двух поддеревьев различается не более чем на 1.</a:t>
            </a:r>
            <a:endParaRPr lang="ru-RU" sz="32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244559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2" name="Прямоугольник 1"/>
          <p:cNvSpPr/>
          <p:nvPr/>
        </p:nvSpPr>
        <p:spPr>
          <a:xfrm>
            <a:off x="897228" y="33000"/>
            <a:ext cx="10230118" cy="6740307"/>
          </a:xfrm>
          <a:prstGeom prst="rect">
            <a:avLst/>
          </a:prstGeom>
        </p:spPr>
        <p:txBody>
          <a:bodyPr wrap="square">
            <a:spAutoFit/>
          </a:bodyPr>
          <a:lstStyle/>
          <a:p>
            <a:pPr indent="450215" algn="just">
              <a:lnSpc>
                <a:spcPct val="150000"/>
              </a:lnSpc>
              <a:spcAft>
                <a:spcPts val="0"/>
              </a:spcAft>
            </a:pP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Ещё один важный признак классификации – </a:t>
            </a:r>
            <a:r>
              <a:rPr lang="ru-RU"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применение</a:t>
            </a: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деревьев (хотя не всегда из названия дерева следует, что оно применяется именно с этой целью). В качестве примера можно указать деревья </a:t>
            </a:r>
            <a:r>
              <a:rPr lang="ru-RU"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поиска</a:t>
            </a: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или </a:t>
            </a:r>
            <a:r>
              <a:rPr lang="ru-RU"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сортировки</a:t>
            </a: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но из названия "</a:t>
            </a:r>
            <a:r>
              <a:rPr lang="ru-RU"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дерево поиска</a:t>
            </a: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не следует, что оно применяется только для поиска.</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Отдельные типы деревьев применяются для решения специальных задач, например </a:t>
            </a:r>
            <a:r>
              <a:rPr lang="ru-RU" sz="2400" b="1"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остовные</a:t>
            </a: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деревья на графах (</a:t>
            </a:r>
            <a:r>
              <a:rPr lang="ru-RU"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каркасы</a:t>
            </a: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графов, </a:t>
            </a:r>
            <a:r>
              <a:rPr lang="ru-RU" sz="2400" b="1"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Spanning</a:t>
            </a:r>
            <a:r>
              <a:rPr lang="ru-RU"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Tree</a:t>
            </a: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или </a:t>
            </a:r>
            <a:r>
              <a:rPr lang="ru-RU"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PATRICIA</a:t>
            </a: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-деревья (</a:t>
            </a:r>
            <a:r>
              <a:rPr lang="ru-RU" sz="2400" b="1"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Practical</a:t>
            </a:r>
            <a:r>
              <a:rPr lang="ru-RU"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Algorithm</a:t>
            </a:r>
            <a:r>
              <a:rPr lang="ru-RU"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a:t>
            </a:r>
            <a:r>
              <a:rPr lang="ru-RU"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Retrieve</a:t>
            </a:r>
            <a:r>
              <a:rPr lang="ru-RU"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Information</a:t>
            </a:r>
            <a:r>
              <a:rPr lang="ru-RU"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Coded</a:t>
            </a:r>
            <a:r>
              <a:rPr lang="ru-RU"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a:t>
            </a:r>
            <a:r>
              <a:rPr lang="ru-RU"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Alphanumeric</a:t>
            </a: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используемые для поиска данных на основе их поразрядного двоичного представления.</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Несколько несвязанных между собой деревьев образуют структуру данных, которая называется "</a:t>
            </a:r>
            <a:r>
              <a:rPr lang="ru-RU"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лес</a:t>
            </a: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(иногда её называют "</a:t>
            </a:r>
            <a:r>
              <a:rPr lang="ru-RU"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бор</a:t>
            </a:r>
            <a:r>
              <a:rPr lang="ru-RU"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230784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71830" y="2222048"/>
            <a:ext cx="6831678" cy="1186159"/>
          </a:xfrm>
          <a:prstGeom prst="rect">
            <a:avLst/>
          </a:prstGeom>
        </p:spPr>
        <p:txBody>
          <a:bodyPr wrap="none">
            <a:spAutoFit/>
          </a:bodyPr>
          <a:lstStyle/>
          <a:p>
            <a:pPr indent="450215" algn="ctr">
              <a:lnSpc>
                <a:spcPct val="150000"/>
              </a:lnSpc>
              <a:spcAft>
                <a:spcPts val="0"/>
              </a:spcAft>
            </a:pPr>
            <a:r>
              <a:rPr lang="ru-RU" sz="5400" dirty="0" smtClean="0">
                <a:solidFill>
                  <a:schemeClr val="accent1">
                    <a:lumMod val="50000"/>
                  </a:schemeClr>
                </a:solidFill>
                <a:effectLst/>
                <a:latin typeface="+mj-lt"/>
                <a:ea typeface="Times New Roman" panose="02020603050405020304" pitchFamily="18" charset="0"/>
                <a:cs typeface="Times New Roman" panose="02020603050405020304" pitchFamily="18" charset="0"/>
              </a:rPr>
              <a:t>Бинарные деревья </a:t>
            </a:r>
            <a:endParaRPr lang="ru-RU" sz="4400" dirty="0">
              <a:solidFill>
                <a:schemeClr val="accent1">
                  <a:lumMod val="50000"/>
                </a:schemeClr>
              </a:solidFill>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781110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37375" y="109294"/>
            <a:ext cx="11749825" cy="65877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2" name="Прямоугольник 1"/>
          <p:cNvSpPr/>
          <p:nvPr/>
        </p:nvSpPr>
        <p:spPr>
          <a:xfrm>
            <a:off x="671847" y="276815"/>
            <a:ext cx="10680879" cy="2862322"/>
          </a:xfrm>
          <a:prstGeom prst="rect">
            <a:avLst/>
          </a:prstGeom>
        </p:spPr>
        <p:txBody>
          <a:bodyPr wrap="square">
            <a:spAutoFit/>
          </a:bodyPr>
          <a:lstStyle/>
          <a:p>
            <a:pPr indent="450215" algn="just">
              <a:lnSpc>
                <a:spcPct val="150000"/>
              </a:lnSpc>
              <a:spcAft>
                <a:spcPts val="0"/>
              </a:spcAft>
            </a:pP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общем случае данные, хранящиеся в дереве, не обязаны быть упорядочены каким-либо образом. Но часто требуется соблюдение упорядоченности по некоторому принципу. Именно по такому принципу упорядоченности и отличаются "</a:t>
            </a:r>
            <a:r>
              <a:rPr lang="ru-RU" sz="20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пирамиды</a:t>
            </a: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a:t>
            </a:r>
            <a:r>
              <a:rPr lang="ru-RU" sz="20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деревья</a:t>
            </a: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пирамида</a:t>
            </a: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куча</a:t>
            </a:r>
            <a:r>
              <a:rPr lang="ru-RU"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древовидная структура данных, в которой значения всех узлов, размещённых на одном уровне, больше (или меньше) значений узлов, размещённых на выше лежащем уровне (см. рисунок);</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Рисунок 2" descr="http://saod.narod.ru/saod3/heap.png"/>
          <p:cNvPicPr/>
          <p:nvPr/>
        </p:nvPicPr>
        <p:blipFill>
          <a:blip r:embed="rId2"/>
          <a:srcRect/>
          <a:stretch>
            <a:fillRect/>
          </a:stretch>
        </p:blipFill>
        <p:spPr bwMode="auto">
          <a:xfrm>
            <a:off x="820793" y="2951413"/>
            <a:ext cx="9039292" cy="2939788"/>
          </a:xfrm>
          <a:prstGeom prst="rect">
            <a:avLst/>
          </a:prstGeom>
          <a:noFill/>
          <a:ln w="9525">
            <a:noFill/>
            <a:miter lim="800000"/>
            <a:headEnd/>
            <a:tailEnd/>
          </a:ln>
        </p:spPr>
      </p:pic>
      <p:sp>
        <p:nvSpPr>
          <p:cNvPr id="4" name="Прямоугольник 3"/>
          <p:cNvSpPr/>
          <p:nvPr/>
        </p:nvSpPr>
        <p:spPr>
          <a:xfrm>
            <a:off x="3656228" y="6040192"/>
            <a:ext cx="3368422" cy="507831"/>
          </a:xfrm>
          <a:prstGeom prst="rect">
            <a:avLst/>
          </a:prstGeom>
        </p:spPr>
        <p:txBody>
          <a:bodyPr wrap="none">
            <a:spAutoFit/>
          </a:bodyPr>
          <a:lstStyle/>
          <a:p>
            <a:pPr algn="ctr">
              <a:lnSpc>
                <a:spcPct val="150000"/>
              </a:lnSpc>
              <a:spcAft>
                <a:spcPts val="0"/>
              </a:spcAft>
            </a:pPr>
            <a:r>
              <a:rPr lang="ru-RU"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Рисунок 1 – Двоичная пирамида</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01529544"/>
      </p:ext>
    </p:extLst>
  </p:cSld>
  <p:clrMapOvr>
    <a:masterClrMapping/>
  </p:clrMapOvr>
  <p:timing>
    <p:tnLst>
      <p:par>
        <p:cTn id="1" dur="indefinite" restart="never" nodeType="tmRoot"/>
      </p:par>
    </p:tn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
  <TotalTime>300</TotalTime>
  <Words>2061</Words>
  <Application>Microsoft Office PowerPoint</Application>
  <PresentationFormat>Широкоэкранный</PresentationFormat>
  <Paragraphs>259</Paragraphs>
  <Slides>54</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54</vt:i4>
      </vt:variant>
    </vt:vector>
  </HeadingPairs>
  <TitlesOfParts>
    <vt:vector size="61" baseType="lpstr">
      <vt:lpstr>Arial</vt:lpstr>
      <vt:lpstr>Calibri</vt:lpstr>
      <vt:lpstr>Cambria</vt:lpstr>
      <vt:lpstr>Times New Roman</vt:lpstr>
      <vt:lpstr>Trebuchet MS</vt:lpstr>
      <vt:lpstr>Wingdings 3</vt:lpstr>
      <vt:lpstr>Грань</vt:lpstr>
      <vt:lpstr>Древовидные структуры Бинарные деревья поиска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Бинарные поисковые деревья</dc:title>
  <dc:creator>ASUS-PC</dc:creator>
  <cp:lastModifiedBy>teacher</cp:lastModifiedBy>
  <cp:revision>24</cp:revision>
  <dcterms:created xsi:type="dcterms:W3CDTF">2016-06-18T07:31:25Z</dcterms:created>
  <dcterms:modified xsi:type="dcterms:W3CDTF">2017-03-15T08:31:29Z</dcterms:modified>
</cp:coreProperties>
</file>