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72" r:id="rId14"/>
    <p:sldId id="267" r:id="rId15"/>
    <p:sldId id="271" r:id="rId16"/>
    <p:sldId id="269" r:id="rId17"/>
    <p:sldId id="273" r:id="rId18"/>
    <p:sldId id="291" r:id="rId19"/>
    <p:sldId id="292" r:id="rId20"/>
    <p:sldId id="274" r:id="rId21"/>
    <p:sldId id="275" r:id="rId22"/>
    <p:sldId id="276" r:id="rId23"/>
    <p:sldId id="278" r:id="rId24"/>
    <p:sldId id="293" r:id="rId25"/>
    <p:sldId id="294" r:id="rId26"/>
    <p:sldId id="295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304" r:id="rId35"/>
    <p:sldId id="287" r:id="rId36"/>
    <p:sldId id="288" r:id="rId37"/>
    <p:sldId id="296" r:id="rId38"/>
    <p:sldId id="297" r:id="rId39"/>
    <p:sldId id="298" r:id="rId40"/>
    <p:sldId id="302" r:id="rId41"/>
    <p:sldId id="303" r:id="rId42"/>
    <p:sldId id="299" r:id="rId43"/>
    <p:sldId id="300" r:id="rId44"/>
    <p:sldId id="318" r:id="rId45"/>
    <p:sldId id="301" r:id="rId46"/>
    <p:sldId id="289" r:id="rId47"/>
    <p:sldId id="290" r:id="rId48"/>
    <p:sldId id="306" r:id="rId49"/>
    <p:sldId id="319" r:id="rId50"/>
    <p:sldId id="307" r:id="rId51"/>
    <p:sldId id="310" r:id="rId52"/>
    <p:sldId id="321" r:id="rId53"/>
    <p:sldId id="322" r:id="rId54"/>
    <p:sldId id="324" r:id="rId55"/>
    <p:sldId id="323" r:id="rId56"/>
    <p:sldId id="311" r:id="rId57"/>
    <p:sldId id="312" r:id="rId58"/>
    <p:sldId id="313" r:id="rId59"/>
    <p:sldId id="314" r:id="rId60"/>
    <p:sldId id="325" r:id="rId61"/>
    <p:sldId id="316" r:id="rId62"/>
    <p:sldId id="326" r:id="rId63"/>
    <p:sldId id="327" r:id="rId64"/>
    <p:sldId id="317" r:id="rId65"/>
    <p:sldId id="335" r:id="rId66"/>
    <p:sldId id="331" r:id="rId67"/>
    <p:sldId id="336" r:id="rId68"/>
    <p:sldId id="332" r:id="rId6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50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67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090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353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78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580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721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306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219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457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83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78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468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904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44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755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85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2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171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6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47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26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6124E22-67F3-452A-9E2C-22B81C916320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EDA280F-9571-4D82-B389-996AE9CC9BC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92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0295" y="818147"/>
            <a:ext cx="5570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массивов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517" y="2079866"/>
            <a:ext cx="698377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Одномерные массивы: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сортировок элементов массива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7517" y="4157832"/>
            <a:ext cx="101546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лекции рассматриваются понятие и виды сортировок массивов, критерии оценки трудоемкости выполнения алгоритмов сортировок одномерных массивов, приводятся примеры реализации простых сортировок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698" y="445584"/>
            <a:ext cx="5362826" cy="5170646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 функции сортировки методом "пузырька«</a:t>
            </a:r>
          </a:p>
          <a:p>
            <a:pPr>
              <a:spcAft>
                <a:spcPts val="0"/>
              </a:spcAft>
            </a:pP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BubbleSort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k,int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*x) </a:t>
            </a:r>
            <a:endParaRPr lang="ru-RU" sz="2200" dirty="0" smtClean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bi,j,buf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for (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=k-1;i&gt;0;i--)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for (j=0;j&lt;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i;j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if (x[j]&gt;x[j+1])</a:t>
            </a:r>
            <a:endParaRPr lang="ru-RU" sz="2200" dirty="0" smtClean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=x[j];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x[j]=x[j+1];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x[j+1]=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}    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91197" y="399417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пузырьковой сортировке количество сравнений всегда одно и то же, поскольку два цикла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повторяются указанное количество раз независимо от того, был список изначально упорядочен или нет. Это значит, что алгоритм пузырьковой сортировки всегда выполняет </a:t>
            </a:r>
          </a:p>
          <a:p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сравнений, где n– количество сортируемых элементов. Данная формула выведена на том основании, что внешний цикл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а внутренний выполняется в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среднем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n/2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раз.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171698" y="2088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517184"/>
              </p:ext>
            </p:extLst>
          </p:nvPr>
        </p:nvGraphicFramePr>
        <p:xfrm>
          <a:off x="8506005" y="3030906"/>
          <a:ext cx="1023438" cy="75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Уравнение" r:id="rId3" imgW="622300" imgH="457200" progId="Equation.3">
                  <p:embed/>
                </p:oleObj>
              </mc:Choice>
              <mc:Fallback>
                <p:oleObj name="Уравнение" r:id="rId3" imgW="6223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6005" y="3030906"/>
                        <a:ext cx="1023438" cy="7557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086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1" y="567406"/>
            <a:ext cx="1034715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Пузырьковая сортировка имеет такую особенность: неупорядоченные элементы на «большом» конце массива занимают правильные положения за один проход, но неупорядоченные элементы в начале массива поднимаются на свои места очень медленно. Поэтому, вместо того чтобы постоянно просматривать массив в одном направлении, в последовательных проходах можно чередовать направления. Таким образом, элементы, сильно удаленные от своих положений, быстро станут на свои места.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версия пузырьковой сортировки носит название </a:t>
            </a:r>
            <a:r>
              <a:rPr lang="ru-RU" sz="2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шейкер-сортировки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shakersort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сортировка перемешиванием, сортировка взбалтыванием, сортировка встряхиванием), поскольку действия, производимые ею с массивом, напоминают взбалтывание или встряхивание. Ниже показана реализация шейкер-сортировки.</a:t>
            </a:r>
          </a:p>
        </p:txBody>
      </p:sp>
    </p:spTree>
    <p:extLst>
      <p:ext uri="{BB962C8B-B14F-4D97-AF65-F5344CB8AC3E}">
        <p14:creationId xmlns:p14="http://schemas.microsoft.com/office/powerpoint/2010/main" val="146874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60000"/>
            <a:ext cx="8630653" cy="6144126"/>
          </a:xfrm>
          <a:prstGeom prst="rect">
            <a:avLst/>
          </a:prstGeom>
          <a:noFill/>
          <a:ln w="19050">
            <a:solidFill>
              <a:schemeClr val="accent2">
                <a:shade val="50000"/>
              </a:schemeClr>
            </a:solidFill>
          </a:ln>
        </p:spPr>
        <p:txBody>
          <a:bodyPr wrap="square" numCol="2" spcCol="0">
            <a:normAutofit/>
          </a:bodyPr>
          <a:lstStyle/>
          <a:p>
            <a:pPr>
              <a:spcAft>
                <a:spcPts val="0"/>
              </a:spcAft>
            </a:pP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</a:t>
            </a:r>
            <a:r>
              <a:rPr lang="en-US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функции</a:t>
            </a:r>
          </a:p>
          <a:p>
            <a:pPr>
              <a:spcAft>
                <a:spcPts val="0"/>
              </a:spcAft>
            </a:pP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шейкер-сортировки</a:t>
            </a:r>
            <a:endParaRPr lang="ru-RU" sz="2200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void Shaker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intk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*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en-US" sz="2200" dirty="0" smtClean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i,t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, exchange;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do </a:t>
            </a: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exchange = 0;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for(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=k-1;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&gt; 0; --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) </a:t>
            </a: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if(x[i-1] &gt;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]) </a:t>
            </a: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t = x[i-1];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x[i-1] =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 = t;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 exchange = 1;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}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}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for(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=1; 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&lt; k; ++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) </a:t>
            </a: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if(x[i-1] &gt;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]) </a:t>
            </a: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  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t = x[i-1];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x[i-1] =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x[</a:t>
            </a:r>
            <a:r>
              <a:rPr lang="en-US" sz="2200" dirty="0" err="1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] = t;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 exchange = 1;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  }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}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} while(exchange); 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//сортировать до тех пор </a:t>
            </a:r>
            <a:endParaRPr lang="en-US" sz="2200" i="1" dirty="0" smtClean="0">
              <a:effectLst/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пока не будет обменов</a:t>
            </a:r>
            <a:endParaRPr lang="ru-RU" sz="2200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 smtClean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630654" y="360000"/>
            <a:ext cx="3436678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Хотя шейкер-сортировка и является улучшенным вариантом по сравнению с пузырьковой сортировкой, она по-прежнему имеет время выполнения порядка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объясняется тем, что количество сравнений не изменилось, а количество обменов уменьшилось лишь на относительно небольшую величину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243202"/>
              </p:ext>
            </p:extLst>
          </p:nvPr>
        </p:nvGraphicFramePr>
        <p:xfrm>
          <a:off x="497305" y="-1339516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Уравнение" r:id="rId3" imgW="190335" imgH="215713" progId="Equation.3">
                  <p:embed/>
                </p:oleObj>
              </mc:Choice>
              <mc:Fallback>
                <p:oleObj name="Уравнение" r:id="rId3" imgW="190335" imgH="21571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05" y="-1339516"/>
                        <a:ext cx="114300" cy="219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8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4279" y="500918"/>
            <a:ext cx="102348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Сортировка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методом простого выбора (простой перебор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endParaRPr lang="ru-RU" sz="2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наиболее естественный алгоритм упорядочивания. При данной сортировке из массива выбирается элемент с наименьшим значением и обменивается с первым элементом. Затем из оставшихся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n-1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элементов снова выбирается элемент с наименьшим ключом и обменивается со вторым элементом, и т.д. (рис. 2)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Шаги алгоритма: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находим минимальное значение в текущей части массива;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производим обмен этого значения со значением на первой неотсортированной позиции;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далее сортируем хвост массива, исключив из рассмотрения уже отсортированные элементы.</a:t>
            </a:r>
          </a:p>
        </p:txBody>
      </p:sp>
    </p:spTree>
    <p:extLst>
      <p:ext uri="{BB962C8B-B14F-4D97-AF65-F5344CB8AC3E}">
        <p14:creationId xmlns:p14="http://schemas.microsoft.com/office/powerpoint/2010/main" val="33433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0"/>
            <a:ext cx="6112043" cy="6863417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 функции сортировки методом простого выбора</a:t>
            </a: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SelectionSort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intk,intx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[max]) </a:t>
            </a:r>
            <a:endParaRPr lang="en-US" sz="22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inti,j,min,temp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for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-1;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</a:t>
            </a:r>
            <a:endParaRPr lang="en-US" sz="22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min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начальное значение </a:t>
            </a:r>
            <a:endParaRPr lang="en-US" sz="2200" i="1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минимального индекса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находим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мин</a:t>
            </a:r>
            <a:r>
              <a:rPr lang="en-US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индекс элемента</a:t>
            </a:r>
          </a:p>
          <a:p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for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(j=i+1;j&lt;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k;j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{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if (x[j]&lt;x[min])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min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меняем значения местами </a:t>
            </a: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temp=x[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x[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]=x[min];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min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]=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temp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421" y="128337"/>
            <a:ext cx="5743073" cy="58179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56422" y="6072567"/>
            <a:ext cx="57430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Рис.2. Демонстрация сортировки по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неубыванию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методом простого выбора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396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97305" y="1261263"/>
            <a:ext cx="113257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и в пузырьковой сортировке, внешний цикл выполняется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раз, а внутренний – в среднем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n/2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раз. Следовательно, сортировка методом простого выбора требует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сравнений.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это алгоритм порядка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из-за чего он считается слишком медленным для сортировки большого количества элементов. Несмотря на то, что количество сравнений в пузырьковой сортировке и сортировке простым выбором одинаковое, в последней количество обменов в среднем случае намного меньше, чем в пузырьковой сортировке. 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753765"/>
              </p:ext>
            </p:extLst>
          </p:nvPr>
        </p:nvGraphicFramePr>
        <p:xfrm>
          <a:off x="5145421" y="2230281"/>
          <a:ext cx="950579" cy="751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Уравнение" r:id="rId3" imgW="533160" imgH="419040" progId="Equation.3">
                  <p:embed/>
                </p:oleObj>
              </mc:Choice>
              <mc:Fallback>
                <p:oleObj name="Уравнение" r:id="rId3" imgW="533160" imgH="419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5421" y="2230281"/>
                        <a:ext cx="950579" cy="7513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563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463" y="388643"/>
            <a:ext cx="117107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методом простого включения 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сдвиг-вставка, вставками, вставка и сдвиг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этот метод сортировки намного менее эффективен, чем сложные алгоритмы (такие как быстрая сортировка), у него есть ряд преимуществ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 в реализации;</a:t>
            </a: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эффективен на небольших наборах данных, на наборах данных до десятков элементов может оказаться лучшим;</a:t>
            </a: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эффективен на наборах данных, которые уже частично отсортированы;</a:t>
            </a: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устойчивый алгоритм сортировки (не меняет порядок элементов, которые уже отсортированы);</a:t>
            </a: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сортировать массив по мере его получения;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 временной памяти, даже под стек.</a:t>
            </a:r>
          </a:p>
        </p:txBody>
      </p:sp>
    </p:spTree>
    <p:extLst>
      <p:ext uri="{BB962C8B-B14F-4D97-AF65-F5344CB8AC3E}">
        <p14:creationId xmlns:p14="http://schemas.microsoft.com/office/powerpoint/2010/main" val="1483544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392033"/>
            <a:ext cx="3657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каждом шаге алгоритма выбираем один из элементов входных данных и вставляем его на нужную позицию в уже отсортированнойпоследовательности до тех пор, пока набор входных данных не будет исчерпан. Метод выбора очередного элемента из исходного массива произволен; может использоваться практически любой алгоритм выбора (рис. 3)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882" y="0"/>
            <a:ext cx="6425592" cy="60858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62400" y="6211669"/>
            <a:ext cx="822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Рис.3.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ортировка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неубыванию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методом простого включения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66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6313"/>
            <a:ext cx="7090611" cy="5847755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 функции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сортировки методом 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простого включения</a:t>
            </a:r>
          </a:p>
          <a:p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InsertSort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k,int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*x) </a:t>
            </a:r>
            <a:endParaRPr lang="ru-RU" sz="22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i,j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, temp;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for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</a:t>
            </a:r>
            <a:endParaRPr lang="ru-RU" sz="22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{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цикл проходов, </a:t>
            </a:r>
            <a:r>
              <a:rPr lang="en-US" sz="2200" i="1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-номер 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прохода</a:t>
            </a: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temp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]; </a:t>
            </a:r>
          </a:p>
          <a:p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поиск места элемента</a:t>
            </a: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for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(j=i-1; j&gt;=0 &amp;&amp;x[j]&gt;temp; j--)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+1]=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]; </a:t>
            </a:r>
          </a:p>
          <a:p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сдвигаем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эл. вправо, пока не 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дошли</a:t>
            </a:r>
          </a:p>
          <a:p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//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место найдено, вставить элемент </a:t>
            </a:r>
          </a:p>
          <a:p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+1]=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temp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  </a:t>
            </a: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15201" y="1023366"/>
            <a:ext cx="462012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пузырьковой сортировки и сортировки простого выбора, количество сравнений в сортировке вставками зависит от изначальной упорядоченности списка.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список уже отсортирован, количество сравнений равно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в противном случае его производительность является величиной порядка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898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8568" y="561524"/>
            <a:ext cx="10234863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термины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 сортировки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часть данных, определяющая порядок элементов.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упорядочивание набора однотипных данных по возрастанию или убыванию.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методом «пузырька»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алгоритм попарного сравнения элементов одномерного массива.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методом простого включения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алгоритм последовательного помещения элемента массива в отсортированную часть в соответствии с ключом сортировки. 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методом простого выбора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алгоритм последовательного обмена минимального и первого элементов неотсортированной части массива.</a:t>
            </a:r>
          </a:p>
        </p:txBody>
      </p:sp>
    </p:spTree>
    <p:extLst>
      <p:ext uri="{BB962C8B-B14F-4D97-AF65-F5344CB8AC3E}">
        <p14:creationId xmlns:p14="http://schemas.microsoft.com/office/powerpoint/2010/main" val="54001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71472" y="770021"/>
            <a:ext cx="3384884" cy="625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лекции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32546" y="2018147"/>
            <a:ext cx="86627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зучить понятия и классификацию алгоритмов сортировок массивов, реализацию алгоритмов простых сортировок и научиться решать задачи на сортировку одномерных массивов с помощью алгоритмов простых сортировок в языке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++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7756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399" y="561526"/>
            <a:ext cx="1063591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сортировок массивов имеют широкое прикладное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алгоритмов сортировок массивов, различающихся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трудоемкостью.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оценке трудоемкости алгоритмов учитываются критерии: количество сравнений и перестановок, время в лучшем и худшем случаях, естественность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алгоритмам простых сортировок относятся: сортировка методом «пузырька», сортировка методом простого выбора, сортировка методом простого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сортировки эффективны на небольших объемах данных.</a:t>
            </a:r>
          </a:p>
        </p:txBody>
      </p:sp>
    </p:spTree>
    <p:extLst>
      <p:ext uri="{BB962C8B-B14F-4D97-AF65-F5344CB8AC3E}">
        <p14:creationId xmlns:p14="http://schemas.microsoft.com/office/powerpoint/2010/main" val="2755145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8781" y="641736"/>
            <a:ext cx="102669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 indent="449580" algn="just">
              <a:spcAft>
                <a:spcPts val="0"/>
              </a:spcAft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большое количество алгоритмов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сортировок?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целью используются простые сортировки, если они характеризуются малой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эффективностью?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принцип сортировки по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неубыванию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невозрастанию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от сортировки по возрастанию (убыванию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наборах исходных данных проявляется эффективность алгоритмов простых сортировок по сравнению друг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заключается улучшение метода шейкер-сортировки по сравнению с пузырьковой сортировкой?</a:t>
            </a:r>
          </a:p>
        </p:txBody>
      </p:sp>
    </p:spTree>
    <p:extLst>
      <p:ext uri="{BB962C8B-B14F-4D97-AF65-F5344CB8AC3E}">
        <p14:creationId xmlns:p14="http://schemas.microsoft.com/office/powerpoint/2010/main" val="4079670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9810" y="376497"/>
            <a:ext cx="107642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Керниган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Б. Язык программирования Си / Б.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Керниган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Ритчи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Вильямс, 2007. – 304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В.В. Практикум по программированию на языке Си: учеб. пособие / В.В.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Финансы и статистика, 2004. – 576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В.В. Программирование на языке Си: учеб. пособие / В.В.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С.С.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Фомин. – М.: Финансы и статистика, 2004. – 600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В.В. Язык Си++: учеб. пособие / В.В.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Финансы и статистика, 2005. – 560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Е.Л. Практикум по программированию на языке С++: учеб. пособие / Е.Л. Романов. – СПб: БХВ-Петербург, 2004. – 432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++. Структурное программирование: практикум / Т.А. Павловская, Ю.А. Щупак. – СПб: Питер, 2004. – 239 с.</a:t>
            </a:r>
          </a:p>
        </p:txBody>
      </p:sp>
    </p:spTree>
    <p:extLst>
      <p:ext uri="{BB962C8B-B14F-4D97-AF65-F5344CB8AC3E}">
        <p14:creationId xmlns:p14="http://schemas.microsoft.com/office/powerpoint/2010/main" val="3303472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0295" y="818147"/>
            <a:ext cx="5570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массивов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517" y="2364879"/>
            <a:ext cx="834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Двумерные массивы: задачи поиска, замены и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суммирования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двумерного массива.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7517" y="4157832"/>
            <a:ext cx="101546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лекции рассматриваются понятие, определение, объявление, инициализация, генерация и вывод двумерных массивов, расположение в памяти элементов массивов, связь между указателями и двумерными массивами, типовые алгоритмы поиска, замены и суммирования в двумерных массивах.</a:t>
            </a:r>
          </a:p>
        </p:txBody>
      </p:sp>
    </p:spTree>
    <p:extLst>
      <p:ext uri="{BB962C8B-B14F-4D97-AF65-F5344CB8AC3E}">
        <p14:creationId xmlns:p14="http://schemas.microsoft.com/office/powerpoint/2010/main" val="277772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71472" y="770021"/>
            <a:ext cx="3384884" cy="625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лекции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32546" y="2018147"/>
            <a:ext cx="866273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зучить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понятия, особенности внутреннего представления способы генерации и вывода многомерных массивов, научиться выполнять объявление, инициализацию, генерацию и вывод двумерных массивов, использование алгоритмов поиска, замены и суммирования в двумерных массивах при решении задач на языке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</a:t>
            </a:r>
          </a:p>
        </p:txBody>
      </p:sp>
    </p:spTree>
    <p:extLst>
      <p:ext uri="{BB962C8B-B14F-4D97-AF65-F5344CB8AC3E}">
        <p14:creationId xmlns:p14="http://schemas.microsoft.com/office/powerpoint/2010/main" val="13395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547" y="148471"/>
            <a:ext cx="11823031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Двумерные массивы, являющиеся упорядоченными однотипными объектами, можно отождествлять с прямоугольной матрицей. </a:t>
            </a:r>
          </a:p>
          <a:p>
            <a:pPr indent="4572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Двумерные массивы состоят из строк и столбцов.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  <a:tabLst>
                <a:tab pos="6840220" algn="l"/>
              </a:tabLst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Объявление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двумерных массивов</a:t>
            </a: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Синтаксис определения массива без дополнительных спецификаторов и модификаторов имеет два формата:</a:t>
            </a:r>
          </a:p>
          <a:p>
            <a:pPr algn="just">
              <a:spcAft>
                <a:spcPts val="0"/>
              </a:spcAft>
            </a:pPr>
            <a:r>
              <a:rPr lang="en-US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Тип </a:t>
            </a:r>
            <a:r>
              <a:rPr lang="ru-RU" sz="2200" i="1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ИмяМассива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ru-RU" sz="2200" i="1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ВыражениеТипаКонстанты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ru-RU" sz="2200" i="1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ВыражениеТипаКонстанты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Тип </a:t>
            </a:r>
            <a:r>
              <a:rPr lang="ru-RU" sz="2200" i="1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ИмяМассива</a:t>
            </a:r>
            <a:r>
              <a:rPr lang="ru-RU" sz="2200" i="1" dirty="0">
                <a:latin typeface="Courier New" panose="02070309020205020404" pitchFamily="49" charset="0"/>
                <a:ea typeface="Times New Roman" panose="02020603050405020304" pitchFamily="18" charset="0"/>
              </a:rPr>
              <a:t>[][];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ИмяМассива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идентификатор массива.</a:t>
            </a:r>
          </a:p>
          <a:p>
            <a:pPr marL="571500" indent="-571500"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ru-RU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Тип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тип элементов объявляемого массива. Элементами массива не могут быть функции, файлы и элементы типа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i="1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i="1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ВыражениеТипаКонстанты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задает количество элементов (размерность)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массива.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константного типа вычисляется на этапе компиляции. Данное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константное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опущено в случаях если: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объявлении массив инициализируется;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 объявлен как формальный параметр функции;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 объявлен как ссылка на массив, явно определенный в другом файле.</a:t>
            </a:r>
          </a:p>
        </p:txBody>
      </p:sp>
    </p:spTree>
    <p:extLst>
      <p:ext uri="{BB962C8B-B14F-4D97-AF65-F5344CB8AC3E}">
        <p14:creationId xmlns:p14="http://schemas.microsoft.com/office/powerpoint/2010/main" val="31207203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1219199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</a:t>
            </a:r>
            <a:r>
              <a:rPr lang="ru-RU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a[100][50];//массив из 100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  <a:sym typeface="Symbol" panose="05050102010706020507" pitchFamily="18" charset="2"/>
              </a:rPr>
              <a:t>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50 элементов целого типа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</a:t>
            </a:r>
            <a:r>
              <a:rPr lang="ru-RU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double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d[4][10];// массив из 4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  <a:sym typeface="Symbol" panose="05050102010706020507" pitchFamily="18" charset="2"/>
              </a:rPr>
              <a:t>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10 элементов типа </a:t>
            </a:r>
            <a:r>
              <a:rPr lang="ru-RU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double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t=5, k=8;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float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wer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[2*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t+k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][2*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t+k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];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//массив из (2*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  <a:sym typeface="Symbol" panose="05050102010706020507" pitchFamily="18" charset="2"/>
              </a:rPr>
              <a:t>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(2*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t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 элементов вещественного типа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4)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intsample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[853][157];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//массив из 853 строк  и 157 столбцов, элементы типа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равносильно объявлению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constintN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=853,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intM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=157;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sample[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N_max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M_max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равносильно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объявлению</a:t>
            </a: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#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defineN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853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define M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157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...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sample[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N_max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M_max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55780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7515" y="749242"/>
            <a:ext cx="109246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Двумерные массивы располагаются в памяти в порядке быстрого изменения последнего индекса. Так, например, данные двумерного массива (состоящего из 3 строк и 10 столбцов и определенного как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floatA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[3][10];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располагаются следующим образом: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908375"/>
              </p:ext>
            </p:extLst>
          </p:nvPr>
        </p:nvGraphicFramePr>
        <p:xfrm>
          <a:off x="1860884" y="2743199"/>
          <a:ext cx="8758991" cy="27066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1986483"/>
                <a:gridCol w="3018655"/>
                <a:gridCol w="3753853"/>
              </a:tblGrid>
              <a:tr h="54132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 dirty="0">
                          <a:effectLst/>
                        </a:rPr>
                        <a:t>Строки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 dirty="0">
                          <a:effectLst/>
                        </a:rPr>
                        <a:t>Столбцы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 dirty="0">
                          <a:effectLst/>
                        </a:rPr>
                        <a:t>1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>
                          <a:effectLst/>
                        </a:rPr>
                        <a:t>2 … 9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1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>
                          <a:effectLst/>
                        </a:rPr>
                        <a:t>1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>
                          <a:effectLst/>
                        </a:rPr>
                        <a:t>A[0][0]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>
                          <a:effectLst/>
                        </a:rPr>
                        <a:t>A[0][1] … A[0][9]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1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>
                          <a:effectLst/>
                        </a:rPr>
                        <a:t>2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>
                          <a:effectLst/>
                        </a:rPr>
                        <a:t>A[1][0]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>
                          <a:effectLst/>
                        </a:rPr>
                        <a:t>A[1][1] … A[1][9]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1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200">
                          <a:effectLst/>
                        </a:rPr>
                        <a:t>3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>
                          <a:effectLst/>
                        </a:rPr>
                        <a:t>A[2][0]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200" dirty="0">
                          <a:effectLst/>
                        </a:rPr>
                        <a:t>A[2][1] … A[2][9]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9617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198345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Инициализация двумерных массивов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Двумерные массивы инициализируются так же, как и одномерные.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intw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[3][3]={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инициализируется целочисленный массив размерностью 3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  <a:sym typeface="Symbol" panose="05050102010706020507" pitchFamily="18" charset="2"/>
              </a:rPr>
              <a:t>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3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{2, 3, 4} //1-я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{3, 4, 8} //2-я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1, 0, 9} //3-я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floatw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[2][3]={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инициализируется вещественный массив размерностью 2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  <a:sym typeface="Symbol" panose="05050102010706020507" pitchFamily="18" charset="2"/>
              </a:rPr>
              <a:t>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3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  {2.1, 3.4, 4.5} //1-я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  {5.0, 6.4, 3.9} //2-я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равносильно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инициализации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floatw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[][3]={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2.1, 3.4, 4.5} //1-я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5.0, 6.4, 3.9} //2-я строка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 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};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033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2158" y="299141"/>
            <a:ext cx="105677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Последовательности, выделенные в фигурные скобки, соответствуют строкам массива, в случае отсутствия скобок инициализация будет выполнена неправильно.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4558" y="1767196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w[3][5]={1, 2, 3, 4, 5, 6, 7, 8, 9, 10, 11};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6615" y="4019892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intw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[3][5]={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{1, 2, 3}, {4, 5, 6, 7, 8}, {9, 10, 11}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};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73139"/>
              </p:ext>
            </p:extLst>
          </p:nvPr>
        </p:nvGraphicFramePr>
        <p:xfrm>
          <a:off x="822158" y="2804364"/>
          <a:ext cx="6444915" cy="9478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50878"/>
                <a:gridCol w="1241669"/>
                <a:gridCol w="1290262"/>
                <a:gridCol w="1381053"/>
                <a:gridCol w="1381053"/>
              </a:tblGrid>
              <a:tr h="315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5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5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11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92109"/>
              </p:ext>
            </p:extLst>
          </p:nvPr>
        </p:nvGraphicFramePr>
        <p:xfrm>
          <a:off x="822159" y="5057060"/>
          <a:ext cx="6444914" cy="10068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50877"/>
                <a:gridCol w="1241668"/>
                <a:gridCol w="1290261"/>
                <a:gridCol w="1381054"/>
                <a:gridCol w="1381054"/>
              </a:tblGrid>
              <a:tr h="335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5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5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10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en-US" sz="2000">
                          <a:effectLst/>
                        </a:rPr>
                        <a:t>11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40220" algn="l"/>
                        </a:tabLs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9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984" y="1205555"/>
            <a:ext cx="10059272" cy="11400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1895" y="224642"/>
            <a:ext cx="10732603" cy="615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сортировки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такой же базовой, как задача поиска. В практических условиях эти задачи взаимосвязаны. Решению проблем, связанных с сортировкой, посвящено множество фундаментальных научных исследований, разработано множество алгоритмов.</a:t>
            </a:r>
          </a:p>
          <a:p>
            <a:pPr>
              <a:lnSpc>
                <a:spcPct val="110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общем случае сортировку следует понимать как процесс перегруппировки заданного множества объектов в определенном порядке. Часто при сортировке больших объемов данных нецелесообразно переставлять сами элементы, поэтому для решения задачи выполняется упорядочивание элементов по индексам. То есть индексы элементов выстраивают в такой последовательности, что соответствующие им значения элементов оказываются отсортированными по условию задачи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Сортировка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для облегчения поиска элементов в упорядоченном множестве. Задача сортировки одна из фундаментных в программировании.</a:t>
            </a:r>
          </a:p>
          <a:p>
            <a:pPr>
              <a:lnSpc>
                <a:spcPct val="11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Сортировка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упорядочивание набора однотипных данных по возрастанию или убыванию.</a:t>
            </a:r>
          </a:p>
        </p:txBody>
      </p:sp>
    </p:spTree>
    <p:extLst>
      <p:ext uri="{BB962C8B-B14F-4D97-AF65-F5344CB8AC3E}">
        <p14:creationId xmlns:p14="http://schemas.microsoft.com/office/powerpoint/2010/main" val="378771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432" y="924615"/>
            <a:ext cx="1116530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Обращение к элементам двумерного массива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Обращение к элементам двумерного массива осуществляется так же, как и к элементам одномерного. </a:t>
            </a:r>
          </a:p>
          <a:p>
            <a:pPr indent="342900" algn="just">
              <a:spcAft>
                <a:spcPts val="0"/>
              </a:spcAft>
            </a:pPr>
            <a:r>
              <a:rPr lang="ru-RU" sz="2400" spc="-2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ИмяМассива</a:t>
            </a:r>
            <a:r>
              <a:rPr lang="ru-RU" sz="2400" spc="-2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ru-RU" sz="2400" spc="-2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ВыражениеТипаКонстанты</a:t>
            </a:r>
            <a:r>
              <a:rPr lang="ru-RU" sz="2400" spc="-2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ru-RU" sz="2400" spc="-2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ВыражениеТипаКонстанты</a:t>
            </a:r>
            <a:r>
              <a:rPr lang="ru-RU" sz="2400" spc="-2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</a:p>
          <a:p>
            <a:pPr indent="342900" algn="just">
              <a:spcAft>
                <a:spcPts val="0"/>
              </a:spcAft>
            </a:pPr>
            <a:r>
              <a:rPr lang="ru-RU" sz="2400" spc="-2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ИмяМассива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ЗначениеИндекса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ЗначениеИндекса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[0][0]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индекс задается как константа,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d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[55][5]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индекс задается как константа,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s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индекс задается как переменная,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w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[4*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p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][3+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t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индекс задается как выражение.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43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432" y="290406"/>
            <a:ext cx="1082842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размера памяти двумерных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массивов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языке С++ определены только одномерные массивы, но поскольку элементом массива может быть массив, возможно определить и двумерные массивы. Они определяются списком константных-выражений следующих за идентификатором массива, причем каждое константное-выражение заключается в свои квадратные скобки. Каждое константное-выражение в квадратных скобках определяет число элементов по данному измерению массива, так что объявление двумерного массива содержит два константных-выражения, трехмерного – три и т.д.</a:t>
            </a:r>
          </a:p>
          <a:p>
            <a:pPr indent="228600">
              <a:spcAft>
                <a:spcPts val="0"/>
              </a:spcAft>
              <a:tabLst>
                <a:tab pos="6840220" algn="l"/>
              </a:tabLst>
            </a:pPr>
            <a:r>
              <a:rPr lang="ru-RU" sz="2200" spc="-110" dirty="0">
                <a:latin typeface="Courier New" panose="02070309020205020404" pitchFamily="49" charset="0"/>
                <a:ea typeface="Times New Roman" panose="02020603050405020304" pitchFamily="18" charset="0"/>
              </a:rPr>
              <a:t>спецификатор-типа </a:t>
            </a:r>
            <a:r>
              <a:rPr lang="ru-RU" sz="2200" spc="-11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имя_массива</a:t>
            </a:r>
            <a:r>
              <a:rPr lang="ru-RU" sz="2200" spc="-110" dirty="0">
                <a:latin typeface="Courier New" panose="02070309020205020404" pitchFamily="49" charset="0"/>
                <a:ea typeface="Times New Roman" panose="02020603050405020304" pitchFamily="18" charset="0"/>
              </a:rPr>
              <a:t> [конст_выражение1] [конст_выражение2];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</a:t>
            </a:r>
          </a:p>
          <a:p>
            <a:pPr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[2][3]; /* представлено в виде матрицы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85900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[0][0]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[0][1]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[0][2]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85900">
              <a:spcAft>
                <a:spcPts val="0"/>
              </a:spcAft>
              <a:tabLst>
                <a:tab pos="6840220" algn="l"/>
              </a:tabLs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[1][0]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[1][1]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a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[1][2]*/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029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674" y="579164"/>
            <a:ext cx="1163052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Объем занимаемой памяти в байтах для двухмерного массива вычисляется по формуле:</a:t>
            </a:r>
          </a:p>
          <a:p>
            <a:pPr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  Байты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(тип) * конст_выражение1* 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конст_выражение2</a:t>
            </a:r>
          </a:p>
          <a:p>
            <a:pPr>
              <a:spcAft>
                <a:spcPts val="0"/>
              </a:spcAft>
              <a:tabLst>
                <a:tab pos="6840220" algn="l"/>
              </a:tabLst>
            </a:pP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мы имеем дело с двумерным массивом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размерности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×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расположенным в памяти по строкам, то адрес элемента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B[i][j]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вычисляется по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формуле:</a:t>
            </a: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адрес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(B[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][j]) =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адрес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(B[0][0]) + 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*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N+j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)*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endParaRPr lang="ru-RU" sz="22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Так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массивы занимают непрерывный участок памяти, то двумерный массив размерности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×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можно рассматривать как одномерный массив из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указателей, которые являются константами. Константы-указатели содержат значения адресов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одномерных безымянных массивов. Поэтому обращение к элементу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B[i][j]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посредством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B[i*N + j]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невозможно, так как указателя с номером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i*N + j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может не существовать.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659035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5222" y="144380"/>
            <a:ext cx="8325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1.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размера памяти двумерного массива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715" y="742520"/>
            <a:ext cx="11742821" cy="5834743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numCol="2" spcCol="468000">
            <a:normAutofit lnSpcReduction="10000"/>
          </a:bodyPr>
          <a:lstStyle/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#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include 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stdafx.h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#include &lt;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iostream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using namespace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#define v 4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#define p 3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Int_tmain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intargc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,_TCHAR*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argv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[]){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constint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q=4, r=1;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i_mas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[10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][10];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k=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cout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&lt;&lt;"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[10][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10]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занимает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"&lt;&lt;k&lt;&lt;"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байт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\n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float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f_mas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[3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][5]={{2.0},{4.5,8.3},{7.0,1.0,5.5,7.8}};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t=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cout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&lt;&lt;"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[3][5]={{2.0},{4.5,8.3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},{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7.0,1.0,5.5,7.8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}}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занимает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"&lt;&lt;t &lt;&lt;"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байт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\n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"; 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double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[2*q-r][2*v/p];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w=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cout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&lt;&lt;"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d_mas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[2*q-r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2*v/p]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занимает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&lt;&lt;w&lt;&lt;"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байт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\n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";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intr_mas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[][3]={{2,5,7},{-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4,8,-3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},{0,-1,1}};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g=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cout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&lt;&lt;"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r_mas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[][3]={{2,5,7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},</a:t>
            </a: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{-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4,8,-3},{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0,-1,1}}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занимает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“ &lt;&lt;g&lt;&lt;"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байт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\n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"; 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system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pause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return</a:t>
            </a:r>
            <a:r>
              <a:rPr lang="ru-RU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0;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088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3559" y="806440"/>
            <a:ext cx="1065195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 выполнения программы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i_mas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[10][10]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занимает 400 байт – 4 байта (тип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10*10 (количество элементов массива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f_mas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[3][5]={{2.0},{4.5,8.3},{7.0,1.0,5.5,7.8}}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занимает 60 байт – 4 байта (тип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float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3*5 (объявленное количество элементов массива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d_mas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[2*q-r] [2*v/p]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занимает 112 байт – 8 байта (тип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double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7*2 (вычисленное через формулу количество элементов массива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r_mas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[][3]={{2,5,7},{-4,8,-3},{0,-1,1}}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занимает 36 байт – 4 байта (тип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* 3*3 (заданное количество элементов массива)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688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053" y="306449"/>
            <a:ext cx="1126155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Указатели и двумерные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массивы</a:t>
            </a:r>
            <a:endParaRPr lang="en-US" sz="2400" b="1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размещении элементов двумерных массивов они располагаются в памяти подряд по строкам, т.е. быстрее всего изменяется последний индекс, а медленнее – первый. Такой порядок дает возможность обращаться к любому элементу двумерного массива, используя адрес его начального элемента и только одно индексное выражение.</a:t>
            </a:r>
          </a:p>
          <a:p>
            <a:pPr algn="just">
              <a:spcAft>
                <a:spcPts val="0"/>
              </a:spcAft>
            </a:pP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intarr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[m][n]: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Адрес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][j])=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Адрес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[0][0]) + (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*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n+j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)*k,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где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– количество байтов, выделяемое для элемента массива (в зависимости от типа).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i="1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Указатели </a:t>
            </a:r>
            <a:r>
              <a:rPr lang="ru-RU" sz="2400" i="1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двумерные массивы</a:t>
            </a:r>
            <a:r>
              <a:rPr lang="ru-RU" sz="2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языке С++ – это массивы массивов, т.е. такие массивы, элементами которых являются массивы. При объявлении таких массивов в памяти компьютера создается несколько различных объектов.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607725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3557" y="144379"/>
            <a:ext cx="11085095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 при выполнении объявления двумерного массива: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intarr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[4][3];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arenR"/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памяти выделяется участок для хранения значения переменной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которая является указателем на массив из четырех указателей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Для этого массива из четырех указателей тоже выделяется память. Каждый из этих четырех указателей содержит адрес одномерного массива из трех элементов типа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Следовательно, в памяти компьютера выделяется четыре участка для хранения четырех массивов чисел типа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каждый из которых состоит из трех элементов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Схематично распределение памяти для данного двумерного массива выглядит так:</a:t>
            </a:r>
          </a:p>
          <a:p>
            <a:r>
              <a:rPr lang="ru-RU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sym typeface="Symbol" panose="05050102010706020507" pitchFamily="18" charset="2"/>
              </a:rPr>
              <a:t>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[0][0]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[0][1]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[0][2]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[1][0]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[1][1]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[1][2]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[2][0]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[2][1]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[2][2]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 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[3][0]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[3][1]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[3][2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</a:t>
            </a:r>
            <a:endParaRPr lang="ru-RU" sz="22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979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388" y="673820"/>
            <a:ext cx="1102092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Таким образом, объявление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[4][3]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порождает в программе три разных объекта: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указатель с идентификатором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безымянный массив из четырех указателей: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[0],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[1],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[2],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[3]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безымянный массив из двенадцати чисел типа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800100" algn="l"/>
              </a:tabLs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1) Для доступа к безымянным массивам используются адресные выражения с указателем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Доступ к элементам одномерного массива указателей осуществляется с указанием одного индексного выражения в форме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[2]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или 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*(arr+2)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Для доступа к элементам двумерного массива чисел типа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intarr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[i][j]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должны быть использованы следующие выражения: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342634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2736" y="643333"/>
            <a:ext cx="1041132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 пусть 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i=1, j=2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тогда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обращение к элементу 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[1][2]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[i][j]         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[1][2]=10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*(*(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arr+i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)+j)     *(*(arr+1)+2)=10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(*(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arr+i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))[j]     (*(arr+1))[2]=10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 с помощью указателя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indent="3429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*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обращение к элементу 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[1][2]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[1*3 + 2] 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2286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/*здесь 1 и 2 - это индексы используемого элемента, 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228600" algn="just">
              <a:spcAft>
                <a:spcPts val="0"/>
              </a:spcAft>
              <a:tabLst>
                <a:tab pos="684022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а 3 это число элементов в строке*/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[5]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Причем внешне похожее обращение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arr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[5]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выполнить невозможно, так как указателя с индексом 5 не существует.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*(*(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+ 1) + 2)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800100" algn="l"/>
              </a:tabLst>
            </a:pP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*(</a:t>
            </a:r>
            <a:r>
              <a:rPr lang="ru-RU" sz="22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ru-RU" sz="22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+ 1*3 + 2)</a:t>
            </a: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7810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4189" y="848156"/>
            <a:ext cx="9737558" cy="5600771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#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include 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stdafx.h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#include &lt;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iostream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using namespace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_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tmain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intargc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, _TCHAR*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argv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[]){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inti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intt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[2][3]; // при вводе обращение с помощью индексов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// можно использовать адресные выражения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for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&lt;2;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for(j=0;j&lt;3;j++)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t[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i+j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=0;i&lt;2;i++)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for(j=0;j&lt;3;j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r>
              <a:rPr lang="en-US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200" spc="-6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200" spc="-60" dirty="0">
                <a:latin typeface="Courier New" panose="02070309020205020404" pitchFamily="49" charset="0"/>
                <a:ea typeface="Times New Roman" panose="02020603050405020304" pitchFamily="18" charset="0"/>
              </a:rPr>
              <a:t>при печати рассматриваем имя массива как указатель на начало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*(*(t +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 +j) );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//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или</a:t>
            </a: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(*(t +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))[j]);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system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pause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return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0;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010" y="139732"/>
            <a:ext cx="11806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2.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индексных и адресных выражения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двумерных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массивов.</a:t>
            </a:r>
          </a:p>
        </p:txBody>
      </p:sp>
    </p:spTree>
    <p:extLst>
      <p:ext uri="{BB962C8B-B14F-4D97-AF65-F5344CB8AC3E}">
        <p14:creationId xmlns:p14="http://schemas.microsoft.com/office/powerpoint/2010/main" val="1741648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1308" y="719766"/>
            <a:ext cx="10740625" cy="493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Чаще всего при сортировке данных лишь часть их используется в качестве ключа сортировки.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 сортировки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часть данных, определяющая порядок элементов. Таким образом, ключ участвует в сравнениях, но при обмене элементов происходит перемещение всей структуры данных. Например, в списке почтовой рассылки в качестве ключа может использоваться почтовый индекс, но сортируется весь адрес. При решении задач сортировок массивов ключ и данные совпадают.</a:t>
            </a:r>
          </a:p>
          <a:p>
            <a:pPr indent="450215"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того, чтобы отсортировать данные, можно вызывать стандартную функцию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qsort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входящую в библиотеку С++. Однако различные подходы к сортировке обладают разными характеристиками. Несмотря на то, что некоторые способы сортировки могут быть в среднем лучше, чем другие, ни один алгоритм не является идеальным для всех случаев. </a:t>
            </a:r>
          </a:p>
        </p:txBody>
      </p:sp>
    </p:spTree>
    <p:extLst>
      <p:ext uri="{BB962C8B-B14F-4D97-AF65-F5344CB8AC3E}">
        <p14:creationId xmlns:p14="http://schemas.microsoft.com/office/powerpoint/2010/main" val="137881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60" y="992089"/>
            <a:ext cx="11287226" cy="5488921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 numCol="2" spcCol="180000">
            <a:normAutofit/>
          </a:bodyPr>
          <a:lstStyle/>
          <a:p>
            <a:pPr>
              <a:spcAft>
                <a:spcPts val="0"/>
              </a:spcAft>
            </a:pPr>
            <a:r>
              <a:rPr lang="en-US" sz="22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#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include "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stdafx.h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#include &lt;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iostream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using namespace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_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tmain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intargc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, _TCHAR*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argv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[]){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t[2][3],*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=&amp;t[0][0];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=0;i&lt;2;i++)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for(j=0;j&lt;3;j++)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t[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][j]=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i+j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=0;i&lt;2;i++)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for(j=0;j&lt;3;j++)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*(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ptr+i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*3+j));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("\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\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");    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//С матрицей так делать нельзя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/* for(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=0;i&lt;2;i++)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for(j=0;j&lt;3;j++)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*(t +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*3 +j) ); */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//Корректная работа с матрицей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for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&lt;6;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] 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("\n\n");   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=0;i&lt;2;i++)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for(j=0;j&lt;3;j++)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 %d ", 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ptr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2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*3 +j] 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 system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("</a:t>
            </a: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pause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");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return</a:t>
            </a: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 0;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2268" y="196060"/>
            <a:ext cx="10748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3.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Демонстрация связи между матрицей и указателем на нее.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636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0" y="557243"/>
            <a:ext cx="1045945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Генерация двумерных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массивов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 генерации двумерных массивов такой же, как и одномерных.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 функции генерации массива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voidgen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intslb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intb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_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y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]){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srand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(time(NULL)*1000);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spc="-10" dirty="0">
                <a:latin typeface="Courier New" panose="02070309020205020404" pitchFamily="49" charset="0"/>
                <a:ea typeface="Times New Roman" panose="02020603050405020304" pitchFamily="18" charset="0"/>
              </a:rPr>
              <a:t>//устанавливает начальную точку генерации случайных чисел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 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][j]=rand()%(b-a)+a);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//функция генерации случайных чисел на [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a,b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3869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095" y="609652"/>
            <a:ext cx="112455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Вывод двумерных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массивов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Двумерные массивы выводятся на экран так же, как и одномерные. Для наглядности вывода целесообразно разделять элементы массива на строки и столбцы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//Описание функции вывода массива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voidout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intstr,intslb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m[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max_y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]){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 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 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("%4d",m[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][j]);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("\n");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}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1268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6063" y="1363578"/>
            <a:ext cx="107642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поиска, замены и суммирования элементов двумерного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массива</a:t>
            </a:r>
          </a:p>
          <a:p>
            <a:pPr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программировании двумерные массивы называют также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матрицами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 задачах на обработку двумерных массивов следует определить способ просмотра массива (по строкам, по столбцам, вдоль диагоналей и т.д.). При этом, как правило, используют кратные циклы, в которых один изменяющийся параметр соответствует пробегу по индексам строк, другой – колонок. При выборе пути обхода матрицы следует учитывать, что параметр внешнего цикла меняется медленнее, чем параметры вложенных в него циклов.</a:t>
            </a: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6789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5684" y="1754521"/>
            <a:ext cx="7748337" cy="4154984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/*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Описание функции поиска максимального элемента главной диагонали*/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maxi(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intstr,intslb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max_y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]){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inti,j,e_max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=m[0][0];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if((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==j)&amp;&amp;(m[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][j]&gt;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e_max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e_max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return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e_max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12759" y="342816"/>
            <a:ext cx="84541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4.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Найдем максимальный элемент главной диагонали двумерного целочисленного массива размерностью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заданного случайными числами на промежутке [-100; 100).</a:t>
            </a:r>
          </a:p>
        </p:txBody>
      </p:sp>
    </p:spTree>
    <p:extLst>
      <p:ext uri="{BB962C8B-B14F-4D97-AF65-F5344CB8AC3E}">
        <p14:creationId xmlns:p14="http://schemas.microsoft.com/office/powerpoint/2010/main" val="19600524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720840"/>
            <a:ext cx="6096000" cy="4154984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/*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Описание функции суммирования элементов заданного номера столбца матрицы*/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summa(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intslb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intnom,int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max_y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]){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inti,j,sum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if(j==nom-1) sum+=m[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returnsum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0462" y="555140"/>
            <a:ext cx="83418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5.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Найдите сумму элементов столбца двумерного массива, номер которого задается с клавиатуры.</a:t>
            </a:r>
          </a:p>
        </p:txBody>
      </p:sp>
    </p:spTree>
    <p:extLst>
      <p:ext uri="{BB962C8B-B14F-4D97-AF65-F5344CB8AC3E}">
        <p14:creationId xmlns:p14="http://schemas.microsoft.com/office/powerpoint/2010/main" val="18727515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0905" y="2055987"/>
            <a:ext cx="6096000" cy="3785652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Описание функции замены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voidzamena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intstr,intslb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double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m[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max_x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max_y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]) {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++) 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for (j=0;j&lt;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++) {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if (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&gt;j) m[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][j]=0.0;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  if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) 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]=1.1;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    }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0442" y="454604"/>
            <a:ext cx="97215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6.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Дан двумерный вещественный массив размерностью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заданный случайными числами на промежутке [-100; 100). Замените все элементы выше главной диагонали на 1.1 и ниже ее на 0.0.</a:t>
            </a:r>
          </a:p>
        </p:txBody>
      </p:sp>
    </p:spTree>
    <p:extLst>
      <p:ext uri="{BB962C8B-B14F-4D97-AF65-F5344CB8AC3E}">
        <p14:creationId xmlns:p14="http://schemas.microsoft.com/office/powerpoint/2010/main" val="3956364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5452" y="1143324"/>
            <a:ext cx="925629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Ключевые термины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Генерация массива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это автоматическое формирование значений его элементов.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Двумерный массив –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массив, измерение которого равно двум.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Инициализация массива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формирование значений его элементов. 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Матрица –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представление однотипных данных в виде прямоугольной таблицы.</a:t>
            </a:r>
          </a:p>
          <a:p>
            <a:pPr marL="457200" indent="-7620"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Указатель на двумерный массив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адрес области памяти, выделенной под массив указателей на одномерные массивы.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2482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Краткие итоги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Двумерный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 является представителем структурированного типа данных в языке С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++.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языке С++ определены только одномерные массивы, поэтому двумерный массив рассматривается как одномерный массив, элементами которого являются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массивы.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Элементы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двумерного массива имеют одинаковые имя, тип и располагаются в памяти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последовательно.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элемент двумерного массива характеризуются двумя индексами, значениями и адресуемой памятью. </a:t>
            </a:r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две основные формы объявления массивов: с указанием и без указания размера. Безразмерный массив объявляется, если: он инициализируется при объявлении, является формальным параметром функции, объявлен как ссылка на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Инициализация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массива заключается в присваивании начальных значений его элементам. Методы генерации двумерных и одномерных массивов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аналогичны.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двумерных массивов нельзя выполнить операцию прямого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присваивания.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Адресация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элементов массива осуществляется с помощью индексированного имени. Обращаться к элементам массива можно также посредством механизма указателей. </a:t>
            </a:r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Размер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памяти, занимаемой массивом, зависит от реализации и вычисляется с помощью операции </a:t>
            </a:r>
            <a:r>
              <a:rPr lang="en-US" sz="23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sizeof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Двумерные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массивы используются для решения прикладных задач.</a:t>
            </a:r>
            <a:endParaRPr lang="ru-RU" sz="23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7278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2715" y="197346"/>
            <a:ext cx="118069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в программе на С++ при объявлении двумерного массива необходимо, чтобы был известен размер по каждому измерению массива?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Можно ли выполнить прямое присваивание двумерных массивов?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Когда, с какой целью и почему возможно объявление безразмерных массивов? С одним безразмерным измерением?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чем отличие обращения к элементам двумерного массива с помощью индексированного имени и посредством арифметики с указателями?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Эквивалентны ли для массива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следующие обращения и почему: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&amp;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[0][0]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 ли в двумерном массиве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обращение к элементу 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&amp;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[0]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Почему?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Приведите возможные обращения к элементу двумерного массива, аналогичные обращению </a:t>
            </a:r>
            <a:r>
              <a:rPr lang="ru-RU" sz="2400" dirty="0" err="1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</a:rPr>
              <a:t>[i][j]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ограничения распространяются на тип массива?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Каким образом можно определить объем памяти, выделяемой под двумерный массив?</a:t>
            </a:r>
          </a:p>
        </p:txBody>
      </p:sp>
    </p:spTree>
    <p:extLst>
      <p:ext uri="{BB962C8B-B14F-4D97-AF65-F5344CB8AC3E}">
        <p14:creationId xmlns:p14="http://schemas.microsoft.com/office/powerpoint/2010/main" val="1760524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4187" y="850231"/>
            <a:ext cx="10259364" cy="45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функции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qsort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является универсальным решением для всех задач сортировки. Во-первых, функцию общего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назначения,такую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qsort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 применить во всех ситуациях. Например, данная функция сортирует только массивы в памяти и не может сортировать данные, хранящиеся в связанных списках. Во-вторых,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qsort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()–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параметризованная функция, благодаря чему она может обрабатывать широкий набор типов данных, но вследствие этого она работает медленнее, чем эквивалентная функция, рассчитанная на какой-то один тип данных. В-третьих, алгоритм быстрой сортировки, примененный в функции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qsort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оказатьсяне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самым эффективным алгоритмом в некоторых конкретных ситуациях.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67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010" y="520875"/>
            <a:ext cx="114380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Литература</a:t>
            </a:r>
          </a:p>
          <a:p>
            <a:pPr algn="just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Керниган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Б. Язык программирования Си / Б. </a:t>
            </a:r>
            <a:r>
              <a:rPr lang="ru-RU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Керниган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Д. </a:t>
            </a:r>
            <a:r>
              <a:rPr lang="ru-RU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Ритчи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– М.: Вильямс, 2007. – 304 </a:t>
            </a: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В.В. Практикум по программированию на языке Си: учеб. пособие / В.В. </a:t>
            </a:r>
            <a:r>
              <a:rPr lang="ru-RU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– М.: Финансы и статистика, 2004. – 576 </a:t>
            </a: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В.В. Программирование на языке Си: учеб. пособие / В.В. </a:t>
            </a:r>
            <a:r>
              <a:rPr lang="ru-RU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С.С.</a:t>
            </a: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Фомин. – М.: Финансы и статистика, 2004. – 600 </a:t>
            </a: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В.В. Язык Си++: учеб. пособие / В.В. </a:t>
            </a:r>
            <a:r>
              <a:rPr lang="ru-RU" sz="24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– М.: Финансы и статистика, 2005. – 560 </a:t>
            </a: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Романов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 Е.Л. Практикум по программированию на языке С++: учеб. пособие / Е.Л. Романов. – СПб: БХВ-Петербург, 2004. – 432 </a:t>
            </a: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</a:p>
          <a:p>
            <a:pPr marL="45720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С/С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++. Структурное программирование: практикум / Т.А. Павловская, Ю.А. Щупак. – СПб: Питер, 2004. – 239 с.</a:t>
            </a:r>
          </a:p>
        </p:txBody>
      </p:sp>
    </p:spTree>
    <p:extLst>
      <p:ext uri="{BB962C8B-B14F-4D97-AF65-F5344CB8AC3E}">
        <p14:creationId xmlns:p14="http://schemas.microsoft.com/office/powerpoint/2010/main" val="31564952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0295" y="818147"/>
            <a:ext cx="5570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Сортировка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массивов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517" y="2364879"/>
            <a:ext cx="767049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Двумерные массивы: задачи сортировок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перестановок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двумерных массивах.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7517" y="4157832"/>
            <a:ext cx="101546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лекции рассматриваются типовые задачи на обработку двумерных массивов, приводятся примеры алгоритмизации задач сортировок и перестановок в двумерных массивах.</a:t>
            </a:r>
          </a:p>
        </p:txBody>
      </p:sp>
    </p:spTree>
    <p:extLst>
      <p:ext uri="{BB962C8B-B14F-4D97-AF65-F5344CB8AC3E}">
        <p14:creationId xmlns:p14="http://schemas.microsoft.com/office/powerpoint/2010/main" val="23271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71472" y="770021"/>
            <a:ext cx="3384884" cy="625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лекции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32546" y="2018147"/>
            <a:ext cx="86627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зучить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применения алгоритмов сортировок и перестановок в двумерных массивах, научиться решать задачи сортировок и перестановок в двумерных массивах на языке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++.</a:t>
            </a:r>
          </a:p>
        </p:txBody>
      </p:sp>
    </p:spTree>
    <p:extLst>
      <p:ext uri="{BB962C8B-B14F-4D97-AF65-F5344CB8AC3E}">
        <p14:creationId xmlns:p14="http://schemas.microsoft.com/office/powerpoint/2010/main" val="351364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21" y="117693"/>
            <a:ext cx="1161448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виде двумерных массивов удобно представлять объекты, элементы которых принадлежат одному типу и расположены в виде таблицы. Например, матрицы коэффициентов систем линейных уравнений, функциональные зависимости, линейные операторы, матрицу системы ограничений в задачах минимизации или максимизации, экспериментальные данные и т.д. При решении прикладных задач над элементами двумерных массивов бывает необходимо выполнить однотипные действия. Например, при решении систем линейных уравнений методом Гаусса требуется производить многократные перестановки строк. Для выполнения поиска в двумерных массивах данные бывает удобно упорядочить по определенному ключу, что также предполагает перестановки.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Однако, по сравнению с одномерными массивами, в матрицах перестановки и сортировки имеют немного другой смысл и алгоритм выполнения.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силу особенности представления двумерных массивов в виде таблиц смысл сортировки такого массива сводится к упорядочиванию элементов, объединенных в столбцы или строки. Например, сортировка по убыванию элементов столбцов означает, что элементы следует расположить по убыванию сверху вниз в каждом столбце отдельно. При этом, рассматривая строку или столбец как одномерный массив, к ним применяют алгоритмы сортировок одномерных массивов.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382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7535" y="234298"/>
            <a:ext cx="9496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1.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Сортировка в двумерном целочисленном массиве элементов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-той строки по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невозрастанию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88168" y="1241758"/>
            <a:ext cx="6096000" cy="489364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sort_dn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intk,intslb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,  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m[max][max]) {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inti,j,buf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 (j=slb-1;j&gt;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--)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if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]&gt;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-1]){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//фиксированная строка с номером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 m[k][j];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m[k][j]= m[k][j-1];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-1]=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     }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0360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725" y="1213373"/>
            <a:ext cx="10828421" cy="4049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Для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поиска максимальных (минимальных) элементов с целью их дальнейшего упорядочивания удобно выделять отдельно одномерный массив, в котором хранить не значения элементов, а номера столбцов или строк, в которых они располагаются. Например, чтобы найти минимальные элементы в каждом столбце массива 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отдельно, удобно выделить одномерный массив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 котором число элементов равно числу столбцов. Значениями элементов такого массива будут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номера строк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 которых располагаются минимальные элементы каждого столбца. Если же минимальных элементов в столбце несколько, то будет найден первый (или последний) минимальный, что не скажется на значении.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9882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8567" y="1225716"/>
            <a:ext cx="7996992" cy="489364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minimum(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intstr,intslb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m[max][max],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min[max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  <a:endParaRPr lang="ru-RU" sz="24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slb;j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{//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фиксируемномерстолбца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min[j]=0;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=1;i&lt;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//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пробег по столбцу, меняется номер строки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if (m[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][j]&lt;m[min[j]][j])  min[j]=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}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0020" y="218256"/>
            <a:ext cx="87750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840220" algn="l"/>
              </a:tabLs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2.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Поиск номеров минимальных элементов в каждом столбце двумерного массива.</a:t>
            </a:r>
          </a:p>
        </p:txBody>
      </p:sp>
    </p:spTree>
    <p:extLst>
      <p:ext uri="{BB962C8B-B14F-4D97-AF65-F5344CB8AC3E}">
        <p14:creationId xmlns:p14="http://schemas.microsoft.com/office/powerpoint/2010/main" val="15676223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4128" y="866429"/>
            <a:ext cx="9966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данном примере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_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– это массив, значениями которого будут номера строк, в которых располагается первый минимальный элемент столбца. Так для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начальное значение инициализируется как 0, то есть предполагается, что минимальный элемент расположен в строке с номером 0. Обращение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]][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]понимается так: элемент массива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расположенный в строке с номером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и столбце с номером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Но в строке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для столбца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раз и находится минимальный элемент.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задачах на перестановку отдельных элементов массива, столбцов или строк используется алгоритм обмена значениями двух переменных через третью переменную (возможны и другие способы обмена значениями двух переменных).</a:t>
            </a:r>
          </a:p>
        </p:txBody>
      </p:sp>
    </p:spTree>
    <p:extLst>
      <p:ext uri="{BB962C8B-B14F-4D97-AF65-F5344CB8AC3E}">
        <p14:creationId xmlns:p14="http://schemas.microsoft.com/office/powerpoint/2010/main" val="69946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4608" y="258048"/>
            <a:ext cx="8711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3.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Обмен значениями элементов диагоналей квадратной матрицы, расположенных в одной строке.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8567" y="1225716"/>
            <a:ext cx="7996992" cy="489364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obmen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intstrslb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m[max][max]) { 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inti,buf,t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strslb;i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++){      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//номера строки и столбца элемента главной диагонали равны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t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-номер столбца соответствующего элемента побочной диагонали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t= abs(strslb-i-1);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]= m[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][t];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m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t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]=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}</a:t>
            </a: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433964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4944" y="-12717"/>
            <a:ext cx="10991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4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Дана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квадратная матрица размера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sym typeface="Symbol"/>
              </a:rPr>
              <a:t>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заполненная с клавиатуры целыми числами так, что в каждой строке и каждом столбце ровно по одному нулевому элементу. Переставьте строки матрицы так, чтобы нулевые элементы были расположены вдоль главной диагонали. Выведите массив на экран в виде таблицы дважды – до и после перестановки.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6240" y="1929291"/>
            <a:ext cx="11588496" cy="4785421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none" numCol="2">
            <a:noAutofit/>
          </a:bodyPr>
          <a:lstStyle/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#include "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stdafx.h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"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#include 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iostream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&gt;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using namespace 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std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#define max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10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void gen(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x[max][max]);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out(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x[max][max]);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void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change (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x[max][max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_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tmain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intargc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,_TCHAR*</a:t>
            </a:r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argv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[])</a:t>
            </a: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en-US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 smtClean="0">
                <a:latin typeface="Courier New" panose="02070309020205020404" pitchFamily="49" charset="0"/>
                <a:ea typeface="Times New Roman" panose="02020603050405020304" pitchFamily="18" charset="0"/>
              </a:rPr>
              <a:t>int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a[max][max], n;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do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{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Введите количество элементов массива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&lt;=%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d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):",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max);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scanf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("%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d",&amp;n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while (n&gt;max);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gen(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n,a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out(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n,a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change(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n,a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out(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n,a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system("pause");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return 0;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751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228472" y="160421"/>
            <a:ext cx="5670886" cy="62564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алгоритмов сортировки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7140" y="986619"/>
            <a:ext cx="11093550" cy="580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Существует множество различных алгоритмов сортировки. Все они имеют свои положительные и отрицательные стороны. Перечислим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общие критерии оценки алгоритмов сортировки.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Скорость работы алгоритма сортировки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Она непосредственно связана с количеством сравнений и количеством обменов, происходящих во время сортировки, причем обмены занимают больше времени. Сравнение происходит тогда, когда один элемент массива сравнивается с другим; обмен происходит тогда, когда два элемента меняются местами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в лучшем и худшем случаях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Оно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 значение при анализе выполнения алгоритма, если одна из краевых ситуаций будет встречаться довольно часто. </a:t>
            </a:r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3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Поведение </a:t>
            </a:r>
            <a:r>
              <a:rPr lang="ru-RU" sz="23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алгоритма сортировки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называется естественным, если время сортировки минимально для уже упорядоченного списка элементов, увеличивается по мере возрастания степени неупорядоченности списка и максимально, когда элементы списка расположены в обратном порядке. Объем работы алгоритма оценивается количеством производимых сравнений и обменов.</a:t>
            </a:r>
          </a:p>
        </p:txBody>
      </p:sp>
    </p:spTree>
    <p:extLst>
      <p:ext uri="{BB962C8B-B14F-4D97-AF65-F5344CB8AC3E}">
        <p14:creationId xmlns:p14="http://schemas.microsoft.com/office/powerpoint/2010/main" val="349419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472" y="438913"/>
            <a:ext cx="11588496" cy="5724143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none" numCol="2" spcCol="180000">
            <a:noAutofit/>
          </a:bodyPr>
          <a:lstStyle/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void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gen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x[max][max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inti,j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Введите значения элементов %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d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-й строки 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массива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: \n",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for 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k;j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  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("x[%d][%d]= ",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i,j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scanf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("%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d",&amp;x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} 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void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out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x[max][max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])</a:t>
            </a: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inti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Вывод значений %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d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элементов массива в строку: \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n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",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); 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</a:t>
            </a:r>
            <a:endParaRPr lang="en-US" sz="2400" dirty="0" smtClean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for (j=0;j&lt;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k;j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t%d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",x[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printf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("\n");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7031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472" y="237745"/>
            <a:ext cx="11588496" cy="6437375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none" numCol="2" spcCol="180000">
            <a:noAutofit/>
          </a:bodyPr>
          <a:lstStyle/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void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change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intk,int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x[max][max]){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inti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,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intzero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max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//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массив номеров столбцов нулевых элементов</a:t>
            </a:r>
          </a:p>
          <a:p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for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//инициализация массива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 = -1;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 for 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for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(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</a:t>
            </a:r>
          </a:p>
          <a:p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/*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генерация массива номерами столбцов, в 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которых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расположены нулевые элементы*/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if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]==0) {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]=j;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j=k;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}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for (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=0;i&lt;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k;i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++)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for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(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=0;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&lt;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++){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400" dirty="0" smtClean="0">
                <a:latin typeface="Courier New" panose="02070309020205020404" pitchFamily="49" charset="0"/>
                <a:ea typeface="Times New Roman" panose="02020603050405020304" pitchFamily="18" charset="0"/>
              </a:rPr>
              <a:t>/*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обмен значениями элементов текущей строки с </a:t>
            </a:r>
          </a:p>
          <a:p>
            <a:r>
              <a:rPr lang="ru-RU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соответствующей,чтобы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нулевой элемент занял место на </a:t>
            </a: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главной диагонали*/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=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x[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][j]=x[zero[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]][j];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x[zero[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]][j]=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buf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; 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/*после перестановки строк изменяется номер столбца </a:t>
            </a:r>
          </a:p>
          <a:p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нулевогоэлемента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*/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      zero[zero[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]]=zero[</a:t>
            </a:r>
            <a:r>
              <a:rPr lang="en-US" sz="2400" dirty="0" err="1"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];</a:t>
            </a:r>
            <a:endParaRPr lang="ru-RU" sz="2400" dirty="0">
              <a:latin typeface="Courier New" panose="02070309020205020404" pitchFamily="49" charset="0"/>
              <a:ea typeface="Times New Roman" panose="02020603050405020304" pitchFamily="18" charset="0"/>
            </a:endParaRP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</a:p>
          <a:p>
            <a:r>
              <a:rPr lang="ru-RU" sz="2400" dirty="0">
                <a:latin typeface="Courier New" panose="02070309020205020404" pitchFamily="49" charset="0"/>
                <a:ea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025607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520" y="281214"/>
            <a:ext cx="1106424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данном примере </a:t>
            </a:r>
            <a:r>
              <a:rPr lang="en-US" sz="24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– это массив, значениями которого будут номера столбцов, в которых располагается нулевой каждой строки (по условию задачи, такой элемент в каждом столбце и каждой строке единственный). Обращение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]][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понимается так: элемент массива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расположенный в строке с номером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и столбце с номером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Но для строки с номером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нулевой элемент располагается в столбце с номером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]. Для каждого элемента главной диагонали индексы строки и столбца равны, поэтому нулевой элемент из столбца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должен быть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перемещен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строку с аналогичным номером (вместе со всеми элементами этой же строки). Обращение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]] означает, что после перестановки строк с номерами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нулевой элемент строки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будет находиться в столбце  с номером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zero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]]. 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smtClean="0"/>
              <a:t>   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языке С++ могут объявляться и использоваться в программах массивы, измерение которых больше двух. Такие массивы называют многомерными. Ограничения на число измерений массива зависит от реализации. Индексация многомерных массивов производится по каждому измерению в отдельности. Например, объявление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трехмерного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вещественного массива оформляется так:</a:t>
            </a:r>
          </a:p>
          <a:p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float mass[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max_x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max_y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][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max_z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8168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8368" y="550176"/>
            <a:ext cx="11045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объявлении многомерного массива формируется массив указателей на массивы, измерение которых на единицу меньше. Такое объявление рекурсивно сводится к массивам указателей на одномерные массивы. </a:t>
            </a:r>
          </a:p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Инициализация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многомерных массивов во многом аналогична инициализации двумерных массивов и производится с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учетом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всех измерений. Обращение к элементам таких массивов возможна также через индексированное имя или с помощью адресной арифметики с указателями.</a:t>
            </a:r>
          </a:p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обходе многомерных массивов в программах используются кратные циклы, каждый из которых пробегает по своему индексу. При организации обхода следует учитывать, что индекс внешнего цикла меняется медленнее остальных индексов кратных циклов. </a:t>
            </a:r>
          </a:p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Массивы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слишком больших измерений неудобны в использовании, так как громоздки в объявлении и обращении, их индексация требует дополнительных затрат памяти, что увеличивает время выполнения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1611893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9072" y="991999"/>
            <a:ext cx="89976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Ключевые</a:t>
            </a:r>
            <a:r>
              <a:rPr lang="en-US" sz="2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термины</a:t>
            </a:r>
            <a:endParaRPr lang="en-US" sz="2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перестановок в двумерных массивах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тип задач, предполагающий обмен значениями элементов массива в зависимости от условия.</a:t>
            </a:r>
          </a:p>
          <a:p>
            <a:r>
              <a:rPr lang="ru-RU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сортировок в двумерных массивах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тип задач, предполагающий упорядочивание по указанному ключу одномерных массивов, из которых построен двумерный массив.</a:t>
            </a:r>
          </a:p>
          <a:p>
            <a:r>
              <a:rPr lang="ru-RU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Многомерные массивы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массивы с измерением больше единицы.</a:t>
            </a:r>
          </a:p>
        </p:txBody>
      </p:sp>
    </p:spTree>
    <p:extLst>
      <p:ext uri="{BB962C8B-B14F-4D97-AF65-F5344CB8AC3E}">
        <p14:creationId xmlns:p14="http://schemas.microsoft.com/office/powerpoint/2010/main" val="28440824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4672" y="751344"/>
            <a:ext cx="109362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Краткие итоги</a:t>
            </a:r>
            <a:endParaRPr lang="en-US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обработки двумерных массивов имеют широкое прикладное значение.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на использование массивов можно классифицировать в зависимости от вида обработки его элементов.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перестановок предполагают перемещение элементов в массиве на заданные позиции. При этом сами значения элементов не изменяются.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задачах сортировок двумерных массивов упорядочиваются по указанному ключу одномерные массивы, из которых построены матрицы.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обходе двумерных массивов используют кратные циклы, каждый из которых пробегает по конкретному измерению.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С++  предусмотрено использование многомерных массивов.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Массивы слишком больших измерений неудобны в использовании в программах.</a:t>
            </a:r>
          </a:p>
        </p:txBody>
      </p:sp>
    </p:spTree>
    <p:extLst>
      <p:ext uri="{BB962C8B-B14F-4D97-AF65-F5344CB8AC3E}">
        <p14:creationId xmlns:p14="http://schemas.microsoft.com/office/powerpoint/2010/main" val="11855392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0976" y="759381"/>
            <a:ext cx="99303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</a:t>
            </a:r>
            <a:endParaRPr lang="en-US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чем принципиальное отличие задач сортировок двумерных и одномерных массивов?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Каким образом оформляется прототип функции, чтобы изменения, выполненные с элементами массива, были сохранены после завершения работы функции?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Приведите возможные обращения к элементу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трехмерного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массива, аналогичные обращению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mas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[i][j][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].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чем причина неудобства использования массивов слишком больших измерений в программах?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 решении каких прикладных задач используются многомерные массивы? Отдельно приведите примеры для массивов с измерением два и более. </a:t>
            </a:r>
          </a:p>
        </p:txBody>
      </p:sp>
    </p:spTree>
    <p:extLst>
      <p:ext uri="{BB962C8B-B14F-4D97-AF65-F5344CB8AC3E}">
        <p14:creationId xmlns:p14="http://schemas.microsoft.com/office/powerpoint/2010/main" val="40864934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6112" y="490187"/>
            <a:ext cx="101132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Литература</a:t>
            </a:r>
            <a:endParaRPr lang="en-US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Керниган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Б. Язык программирования Си / Б.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Керниган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Д.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Ритчи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– М.: Вильямс, 2007. – 304 с.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В.В. Практикум по программированию на языке Си: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пособие / В.В.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– М.: Финансы и статистика, 2004. – 576 с.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В.В. Программирование на языке Си: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пособие / В.В.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С.С.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Фомин. – М.: Финансы и статистика, 2004. – 600 с.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В.В. Язык Си++: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пособие / В.В.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Подбельский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– М.: Финансы и статистика, 2005. – 560 с.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Романов, Е.Л. Практикум по программированию на языке С++: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пособие / Е.Л. Романов. – СПб: БХВ-Петербург, 2004. – 432 с.</a:t>
            </a:r>
          </a:p>
          <a:p>
            <a:pPr marL="457200" lvl="0" indent="-457200" fontAlgn="base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С/С++. Структурное программирование: практикум / Т.А. Павловская, Ю.А. Щупак. – СПб: Питер, 2004. – 239 с.</a:t>
            </a:r>
          </a:p>
        </p:txBody>
      </p:sp>
    </p:spTree>
    <p:extLst>
      <p:ext uri="{BB962C8B-B14F-4D97-AF65-F5344CB8AC3E}">
        <p14:creationId xmlns:p14="http://schemas.microsoft.com/office/powerpoint/2010/main" val="2844082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4279" y="466869"/>
            <a:ext cx="96176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Различные сортировки массивов отличаются по быстродействию. Существуют простые методы сортировок, которые требуют порядка n*n сравнений, где n – количество элементов массива и быстрые сортировки, которые требуют порядка n*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(n) сравнений. Простые методы удобны для объяснения принципов сортировок, т.к. имеют простые и короткие алгоритмы. Усложненные методы требуют меньшего числа операций, но сами операции более сложные, поэтому для небольших массивов простые методы более эффективны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Простые методы сортировки можно разделить на три основные категории: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сортировка методом «пузырька» (простого обмена);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сортировка методом простого выбора (простой перебор);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сортировка методом простого включения (сдвиг-вставка, вставками, вставка и сдвиг).</a:t>
            </a:r>
          </a:p>
        </p:txBody>
      </p:sp>
    </p:spTree>
    <p:extLst>
      <p:ext uri="{BB962C8B-B14F-4D97-AF65-F5344CB8AC3E}">
        <p14:creationId xmlns:p14="http://schemas.microsoft.com/office/powerpoint/2010/main" val="26832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279" y="3587807"/>
            <a:ext cx="10059272" cy="1140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0231" y="1302972"/>
            <a:ext cx="1042736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известный алгоритм – пузырьковая сортировка (bubblesort, сортировка методом пузырька или просто сортировка пузырьком). Его популярность объясняется интересным названием и простотой самого алгоритма.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Алгоритм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попарного сравнения элементов массива в литературе часто называют «методом пузырька», проводя аналогию с пузырьком, поднимающимся со дна бокала с газированной водой. По мере всплывания пузырек сталкивается с другими пузырьками и, сливаясь с ними, увеличивается в объеме. Чтобы аналогия стала очевидной, нужно считать, что элементы массива расположены вертикально друг над другом, и их нужно так упорядочить, чтобы они увеличивались сверху вниз.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11013" y="260053"/>
            <a:ext cx="8800530" cy="602096"/>
          </a:xfrm>
          <a:prstGeom prst="roundRect">
            <a:avLst/>
          </a:prstGeom>
          <a:pattFill prst="sphere">
            <a:fgClr>
              <a:schemeClr val="bg2">
                <a:lumMod val="75000"/>
              </a:schemeClr>
            </a:fgClr>
            <a:bgClr>
              <a:schemeClr val="bg2"/>
            </a:bgClr>
          </a:pattFill>
          <a:ln>
            <a:solidFill>
              <a:schemeClr val="accent2">
                <a:shade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Сортировка методом «пузырька» (простого обмена)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168" y="208547"/>
            <a:ext cx="6513096" cy="598405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208547"/>
            <a:ext cx="4074695" cy="664945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состоит в повторяющихся проходах по сортируемому массиву. За каждый проход элементы последовательно сравниваются попарно и, если порядок в паре неверный, выполняется обмен элементов. Проходы по массиву повторяются до тех пор, пока на очередном проходе не окажется, что обмены больше не нужны, что означает – массив отсортирован. При проходе алгоритма элемент, стоящий не на своём месте, «всплывает» до нужной позиции (рис.1)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3242" y="6320937"/>
            <a:ext cx="79087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Рис.1. Демонстрация сортировки по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неубыванию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методом «пузырька»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72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TM02900743[[fn=Природа]]</Template>
  <TotalTime>277</TotalTime>
  <Words>6103</Words>
  <Application>Microsoft Office PowerPoint</Application>
  <PresentationFormat>Широкоэкранный</PresentationFormat>
  <Paragraphs>683</Paragraphs>
  <Slides>67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8" baseType="lpstr"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Wingdings 2</vt:lpstr>
      <vt:lpstr>HDOfficeLightV0</vt:lpstr>
      <vt:lpstr>Ретро</vt:lpstr>
      <vt:lpstr>Уравнение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Сортировка массивов</dc:title>
  <dc:creator>Студент Безымянный</dc:creator>
  <cp:lastModifiedBy>Толя</cp:lastModifiedBy>
  <cp:revision>31</cp:revision>
  <dcterms:created xsi:type="dcterms:W3CDTF">2016-04-14T07:18:27Z</dcterms:created>
  <dcterms:modified xsi:type="dcterms:W3CDTF">2017-02-13T07:34:45Z</dcterms:modified>
</cp:coreProperties>
</file>